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46" r:id="rId4"/>
  </p:sldMasterIdLst>
  <p:sldIdLst>
    <p:sldId id="257"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25" autoAdjust="0"/>
    <p:restoredTop sz="94619" autoAdjust="0"/>
  </p:normalViewPr>
  <p:slideViewPr>
    <p:cSldViewPr snapToGrid="0">
      <p:cViewPr varScale="1">
        <p:scale>
          <a:sx n="125" d="100"/>
          <a:sy n="125" d="100"/>
        </p:scale>
        <p:origin x="1301"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2382" y="6400800"/>
            <a:ext cx="9141619"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90000"/>
              </a:lnSpc>
              <a:defRPr sz="6000" spc="-38" baseline="0">
                <a:solidFill>
                  <a:schemeClr val="tx1">
                    <a:lumMod val="85000"/>
                    <a:lumOff val="15000"/>
                  </a:schemeClr>
                </a:solidFill>
              </a:defRPr>
            </a:lvl1pPr>
          </a:lstStyle>
          <a:p>
            <a:r>
              <a:rPr lang="en-US" altLang="zh-CN"/>
              <a:t>Click to edit Master title style</a:t>
            </a:r>
            <a:endParaRPr lang="en-US" dirty="0"/>
          </a:p>
        </p:txBody>
      </p:sp>
      <p:sp>
        <p:nvSpPr>
          <p:cNvPr id="3" name="Subtitle 2"/>
          <p:cNvSpPr>
            <a:spLocks noGrp="1"/>
          </p:cNvSpPr>
          <p:nvPr>
            <p:ph type="subTitle" idx="1"/>
          </p:nvPr>
        </p:nvSpPr>
        <p:spPr>
          <a:xfrm>
            <a:off x="825038" y="4645152"/>
            <a:ext cx="7543800" cy="1143000"/>
          </a:xfrm>
        </p:spPr>
        <p:txBody>
          <a:bodyPr lIns="91440" rIns="91440">
            <a:normAutofit/>
          </a:bodyPr>
          <a:lstStyle>
            <a:lvl1pPr marL="0" indent="0" algn="l">
              <a:buNone/>
              <a:defRPr sz="1800" cap="all" spc="150" baseline="0">
                <a:solidFill>
                  <a:schemeClr val="tx1"/>
                </a:solidFill>
                <a:latin typeface="+mn-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ltLang="zh-CN"/>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905744" y="4474741"/>
            <a:ext cx="74066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7/9/2020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7/9/2020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2382" y="6400800"/>
            <a:ext cx="9141619"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7/9/2020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7/9/2020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2382" y="6400800"/>
            <a:ext cx="9141619"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90000"/>
              </a:lnSpc>
              <a:defRPr sz="6000" b="0">
                <a:solidFill>
                  <a:schemeClr val="tx1">
                    <a:lumMod val="85000"/>
                    <a:lumOff val="15000"/>
                  </a:schemeClr>
                </a:solidFill>
              </a:defRPr>
            </a:lvl1pPr>
          </a:lstStyle>
          <a:p>
            <a:r>
              <a:rPr lang="en-US" altLang="zh-CN"/>
              <a:t>Click to edit Master title style</a:t>
            </a:r>
            <a:endParaRPr lang="en-US" dirty="0"/>
          </a:p>
        </p:txBody>
      </p:sp>
      <p:sp>
        <p:nvSpPr>
          <p:cNvPr id="3" name="Text Placeholder 2"/>
          <p:cNvSpPr>
            <a:spLocks noGrp="1"/>
          </p:cNvSpPr>
          <p:nvPr>
            <p:ph type="body" idx="1"/>
          </p:nvPr>
        </p:nvSpPr>
        <p:spPr>
          <a:xfrm>
            <a:off x="822960" y="4663440"/>
            <a:ext cx="7543800" cy="1143000"/>
          </a:xfrm>
        </p:spPr>
        <p:txBody>
          <a:bodyPr lIns="91440" rIns="91440" anchor="t" anchorCtr="0">
            <a:normAutofit/>
          </a:bodyPr>
          <a:lstStyle>
            <a:lvl1pPr marL="0" indent="0">
              <a:buNone/>
              <a:defRPr sz="1800" cap="all" spc="150" baseline="0">
                <a:solidFill>
                  <a:schemeClr val="tx1"/>
                </a:solidFill>
                <a:latin typeface="+mn-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ltLang="zh-CN"/>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905744" y="4485132"/>
            <a:ext cx="74066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7/9/2020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ltLang="zh-CN"/>
              <a:t>Click to edit Master title style</a:t>
            </a:r>
            <a:endParaRPr lang="en-US" dirty="0"/>
          </a:p>
        </p:txBody>
      </p:sp>
      <p:sp>
        <p:nvSpPr>
          <p:cNvPr id="3" name="Content Placeholder 2"/>
          <p:cNvSpPr>
            <a:spLocks noGrp="1"/>
          </p:cNvSpPr>
          <p:nvPr>
            <p:ph sz="half" idx="1"/>
          </p:nvPr>
        </p:nvSpPr>
        <p:spPr>
          <a:xfrm>
            <a:off x="822960" y="2120900"/>
            <a:ext cx="3479802" cy="374819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4886958" y="2120900"/>
            <a:ext cx="3479802" cy="374819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7/9/2020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ltLang="zh-CN"/>
              <a:t>Click to edit Master title style</a:t>
            </a:r>
            <a:endParaRPr lang="en-US" dirty="0"/>
          </a:p>
        </p:txBody>
      </p:sp>
      <p:sp>
        <p:nvSpPr>
          <p:cNvPr id="3" name="Text Placeholder 2"/>
          <p:cNvSpPr>
            <a:spLocks noGrp="1"/>
          </p:cNvSpPr>
          <p:nvPr>
            <p:ph type="body" idx="1"/>
          </p:nvPr>
        </p:nvSpPr>
        <p:spPr>
          <a:xfrm>
            <a:off x="822960" y="2057400"/>
            <a:ext cx="3479802" cy="736282"/>
          </a:xfrm>
        </p:spPr>
        <p:txBody>
          <a:bodyPr lIns="91440" rIns="91440" anchor="ctr">
            <a:normAutofit/>
          </a:bodyPr>
          <a:lstStyle>
            <a:lvl1pPr marL="0" indent="0">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a:t>Click to edit Master text styles</a:t>
            </a:r>
          </a:p>
        </p:txBody>
      </p:sp>
      <p:sp>
        <p:nvSpPr>
          <p:cNvPr id="4" name="Content Placeholder 3"/>
          <p:cNvSpPr>
            <a:spLocks noGrp="1"/>
          </p:cNvSpPr>
          <p:nvPr>
            <p:ph sz="half" idx="2"/>
          </p:nvPr>
        </p:nvSpPr>
        <p:spPr>
          <a:xfrm>
            <a:off x="822960" y="2958275"/>
            <a:ext cx="3479802" cy="2910821"/>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4886958" y="2057400"/>
            <a:ext cx="3479802" cy="736282"/>
          </a:xfrm>
        </p:spPr>
        <p:txBody>
          <a:bodyPr lIns="91440" rIns="91440" anchor="ctr">
            <a:normAutofit/>
          </a:bodyPr>
          <a:lstStyle>
            <a:lvl1pPr marL="0" indent="0">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CN"/>
              <a:t>Click to edit Master text styles</a:t>
            </a:r>
          </a:p>
        </p:txBody>
      </p:sp>
      <p:sp>
        <p:nvSpPr>
          <p:cNvPr id="6" name="Content Placeholder 5"/>
          <p:cNvSpPr>
            <a:spLocks noGrp="1"/>
          </p:cNvSpPr>
          <p:nvPr>
            <p:ph sz="quarter" idx="4"/>
          </p:nvPr>
        </p:nvSpPr>
        <p:spPr>
          <a:xfrm>
            <a:off x="4886958" y="2958274"/>
            <a:ext cx="3479802" cy="2910821"/>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7/9/2020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7/9/2020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2382" y="6400800"/>
            <a:ext cx="9141619"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7/9/2020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2" y="0"/>
            <a:ext cx="3490722"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82600" y="786384"/>
            <a:ext cx="2638175" cy="2093975"/>
          </a:xfrm>
        </p:spPr>
        <p:txBody>
          <a:bodyPr anchor="b">
            <a:normAutofit/>
          </a:bodyPr>
          <a:lstStyle>
            <a:lvl1pPr>
              <a:lnSpc>
                <a:spcPct val="90000"/>
              </a:lnSpc>
              <a:defRPr sz="2700" b="0">
                <a:solidFill>
                  <a:srgbClr val="FFFFFF"/>
                </a:solidFill>
              </a:defRPr>
            </a:lvl1pPr>
          </a:lstStyle>
          <a:p>
            <a:r>
              <a:rPr lang="en-US" altLang="zh-CN"/>
              <a:t>Click to edit Master title style</a:t>
            </a:r>
            <a:endParaRPr lang="en-US" dirty="0"/>
          </a:p>
        </p:txBody>
      </p:sp>
      <p:sp>
        <p:nvSpPr>
          <p:cNvPr id="3" name="Content Placeholder 2"/>
          <p:cNvSpPr>
            <a:spLocks noGrp="1"/>
          </p:cNvSpPr>
          <p:nvPr>
            <p:ph idx="1"/>
          </p:nvPr>
        </p:nvSpPr>
        <p:spPr>
          <a:xfrm>
            <a:off x="4094238" y="812800"/>
            <a:ext cx="4446258" cy="5294757"/>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482599" y="3043051"/>
            <a:ext cx="2638175" cy="3064505"/>
          </a:xfrm>
        </p:spPr>
        <p:txBody>
          <a:bodyPr lIns="91440" rIns="91440">
            <a:normAutofit/>
          </a:bodyPr>
          <a:lstStyle>
            <a:lvl1pPr marL="0" indent="0">
              <a:buNone/>
              <a:defRPr sz="1350">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ltLang="zh-CN"/>
              <a:t>Click to edit Master text styles</a:t>
            </a:r>
          </a:p>
        </p:txBody>
      </p:sp>
      <p:sp>
        <p:nvSpPr>
          <p:cNvPr id="5" name="Date Placeholder 4"/>
          <p:cNvSpPr>
            <a:spLocks noGrp="1"/>
          </p:cNvSpPr>
          <p:nvPr>
            <p:ph type="dt" sz="half" idx="10"/>
          </p:nvPr>
        </p:nvSpPr>
        <p:spPr>
          <a:xfrm>
            <a:off x="482598" y="6446521"/>
            <a:ext cx="2638176" cy="365125"/>
          </a:xfrm>
        </p:spPr>
        <p:txBody>
          <a:bodyPr/>
          <a:lstStyle>
            <a:lvl1pPr algn="l">
              <a:defRPr/>
            </a:lvl1pPr>
          </a:lstStyle>
          <a:p>
            <a:fld id="{92BEA474-078D-4E9B-9B14-09A87B19DC46}" type="datetime1">
              <a:rPr lang="en-US" smtClean="0"/>
              <a:t>7/9/2020</a:t>
            </a:fld>
            <a:endParaRPr lang="en-US" dirty="0"/>
          </a:p>
        </p:txBody>
      </p:sp>
      <p:sp>
        <p:nvSpPr>
          <p:cNvPr id="6" name="Footer Placeholder 5"/>
          <p:cNvSpPr>
            <a:spLocks noGrp="1"/>
          </p:cNvSpPr>
          <p:nvPr>
            <p:ph type="ftr" sz="quarter" idx="11"/>
          </p:nvPr>
        </p:nvSpPr>
        <p:spPr>
          <a:xfrm>
            <a:off x="4094238" y="6446521"/>
            <a:ext cx="4000514"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9141619"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2" y="0"/>
            <a:ext cx="9143989" cy="4578350"/>
          </a:xfrm>
          <a:solidFill>
            <a:schemeClr val="bg1">
              <a:lumMod val="85000"/>
            </a:schemeClr>
          </a:solidFill>
        </p:spPr>
        <p:txBody>
          <a:bodyPr lIns="457200" tIns="45720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ltLang="zh-CN"/>
              <a:t>Click icon to add picture</a:t>
            </a:r>
            <a:endParaRPr lang="en-US" dirty="0"/>
          </a:p>
        </p:txBody>
      </p:sp>
      <p:sp>
        <p:nvSpPr>
          <p:cNvPr id="2" name="Title 1"/>
          <p:cNvSpPr>
            <a:spLocks noGrp="1"/>
          </p:cNvSpPr>
          <p:nvPr>
            <p:ph type="title"/>
          </p:nvPr>
        </p:nvSpPr>
        <p:spPr>
          <a:xfrm>
            <a:off x="822960" y="4799362"/>
            <a:ext cx="7585234" cy="743682"/>
          </a:xfrm>
        </p:spPr>
        <p:txBody>
          <a:bodyPr tIns="0" bIns="0" anchor="b">
            <a:noAutofit/>
          </a:bodyPr>
          <a:lstStyle>
            <a:lvl1pPr>
              <a:defRPr sz="2700" b="0">
                <a:solidFill>
                  <a:srgbClr val="FFFFFF"/>
                </a:solidFill>
              </a:defRPr>
            </a:lvl1pPr>
          </a:lstStyle>
          <a:p>
            <a:r>
              <a:rPr lang="en-US" altLang="zh-CN"/>
              <a:t>Click to edit Master title style</a:t>
            </a:r>
            <a:endParaRPr lang="en-US" dirty="0"/>
          </a:p>
        </p:txBody>
      </p:sp>
      <p:sp>
        <p:nvSpPr>
          <p:cNvPr id="4" name="Text Placeholder 3"/>
          <p:cNvSpPr>
            <a:spLocks noGrp="1"/>
          </p:cNvSpPr>
          <p:nvPr>
            <p:ph type="body" sz="half" idx="2"/>
          </p:nvPr>
        </p:nvSpPr>
        <p:spPr>
          <a:xfrm>
            <a:off x="822959" y="5715000"/>
            <a:ext cx="7584948" cy="609600"/>
          </a:xfrm>
        </p:spPr>
        <p:txBody>
          <a:bodyPr lIns="91440" tIns="0" rIns="91440" bIns="0">
            <a:normAutofit/>
          </a:bodyPr>
          <a:lstStyle>
            <a:lvl1pPr marL="0" indent="0">
              <a:spcBef>
                <a:spcPts val="0"/>
              </a:spcBef>
              <a:spcAft>
                <a:spcPts val="450"/>
              </a:spcAft>
              <a:buNone/>
              <a:defRPr sz="1350">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ltLang="zh-CN"/>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7/9/2020</a:t>
            </a:fld>
            <a:endParaRPr lang="en-US" dirty="0"/>
          </a:p>
        </p:txBody>
      </p:sp>
      <p:sp>
        <p:nvSpPr>
          <p:cNvPr id="6" name="Footer Placeholder 5"/>
          <p:cNvSpPr>
            <a:spLocks noGrp="1"/>
          </p:cNvSpPr>
          <p:nvPr>
            <p:ph type="ftr" sz="quarter" idx="11"/>
          </p:nvPr>
        </p:nvSpPr>
        <p:spPr>
          <a:xfrm>
            <a:off x="822959" y="6446839"/>
            <a:ext cx="5113697"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2382" y="6400800"/>
            <a:ext cx="9141619"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ltLang="zh-CN"/>
              <a:t>Click to edit Master title style</a:t>
            </a:r>
            <a:endParaRPr lang="en-US" dirty="0"/>
          </a:p>
        </p:txBody>
      </p:sp>
      <p:sp>
        <p:nvSpPr>
          <p:cNvPr id="3" name="Text Placeholder 2"/>
          <p:cNvSpPr>
            <a:spLocks noGrp="1"/>
          </p:cNvSpPr>
          <p:nvPr>
            <p:ph type="body" idx="1"/>
          </p:nvPr>
        </p:nvSpPr>
        <p:spPr>
          <a:xfrm>
            <a:off x="822960" y="2108202"/>
            <a:ext cx="7543800" cy="3760891"/>
          </a:xfrm>
          <a:prstGeom prst="rect">
            <a:avLst/>
          </a:prstGeom>
        </p:spPr>
        <p:txBody>
          <a:bodyPr vert="horz" lIns="0" tIns="45720" rIns="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2"/>
          </p:nvPr>
        </p:nvSpPr>
        <p:spPr>
          <a:xfrm>
            <a:off x="6163819" y="6446839"/>
            <a:ext cx="1938638" cy="365125"/>
          </a:xfrm>
          <a:prstGeom prst="rect">
            <a:avLst/>
          </a:prstGeom>
        </p:spPr>
        <p:txBody>
          <a:bodyPr vert="horz" lIns="91440" tIns="45720" rIns="91440" bIns="45720" rtlCol="0" anchor="ctr"/>
          <a:lstStyle>
            <a:lvl1pPr algn="r">
              <a:defRPr sz="600">
                <a:solidFill>
                  <a:srgbClr val="FFFFFF"/>
                </a:solidFill>
              </a:defRPr>
            </a:lvl1pPr>
          </a:lstStyle>
          <a:p>
            <a:fld id="{62D6E202-B606-4609-B914-27C9371A1F6D}" type="datetime1">
              <a:rPr lang="en-US" smtClean="0"/>
              <a:t>7/9/2020</a:t>
            </a:fld>
            <a:endParaRPr lang="en-US" dirty="0"/>
          </a:p>
        </p:txBody>
      </p:sp>
      <p:sp>
        <p:nvSpPr>
          <p:cNvPr id="5" name="Footer Placeholder 4"/>
          <p:cNvSpPr>
            <a:spLocks noGrp="1"/>
          </p:cNvSpPr>
          <p:nvPr>
            <p:ph type="ftr" sz="quarter" idx="3"/>
          </p:nvPr>
        </p:nvSpPr>
        <p:spPr>
          <a:xfrm>
            <a:off x="822959" y="6446839"/>
            <a:ext cx="5113697" cy="365125"/>
          </a:xfrm>
          <a:prstGeom prst="rect">
            <a:avLst/>
          </a:prstGeom>
        </p:spPr>
        <p:txBody>
          <a:bodyPr vert="horz" lIns="91440" tIns="45720" rIns="91440" bIns="45720" rtlCol="0" anchor="ctr"/>
          <a:lstStyle>
            <a:lvl1pPr algn="l">
              <a:defRPr sz="6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8245186" y="6446839"/>
            <a:ext cx="585008" cy="365125"/>
          </a:xfrm>
          <a:prstGeom prst="rect">
            <a:avLst/>
          </a:prstGeom>
        </p:spPr>
        <p:txBody>
          <a:bodyPr vert="horz" lIns="91440" tIns="45720" rIns="91440" bIns="45720" rtlCol="0" anchor="ctr"/>
          <a:lstStyle>
            <a:lvl1pPr algn="l">
              <a:defRPr sz="6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895149" y="1897380"/>
            <a:ext cx="74752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685800" rtl="0" eaLnBrk="1" latinLnBrk="0" hangingPunct="1">
        <a:lnSpc>
          <a:spcPct val="90000"/>
        </a:lnSpc>
        <a:spcBef>
          <a:spcPct val="0"/>
        </a:spcBef>
        <a:buNone/>
        <a:defRPr sz="3525" i="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110000"/>
        </a:lnSpc>
        <a:spcBef>
          <a:spcPts val="900"/>
        </a:spcBef>
        <a:spcAft>
          <a:spcPts val="150"/>
        </a:spcAft>
        <a:buClr>
          <a:schemeClr val="accent1"/>
        </a:buClr>
        <a:buSzPct val="100000"/>
        <a:buFont typeface="Calibri" panose="020F0502020204030204" pitchFamily="34" charset="0"/>
        <a:buChar char=" "/>
        <a:defRPr sz="1425" kern="1200">
          <a:solidFill>
            <a:schemeClr val="tx1">
              <a:lumMod val="75000"/>
              <a:lumOff val="25000"/>
            </a:schemeClr>
          </a:solidFill>
          <a:latin typeface="+mn-lt"/>
          <a:ea typeface="+mn-ea"/>
          <a:cs typeface="+mn-cs"/>
        </a:defRPr>
      </a:lvl1pPr>
      <a:lvl2pPr marL="288036" indent="-137160" algn="l" defTabSz="685800" rtl="0" eaLnBrk="1" latinLnBrk="0" hangingPunct="1">
        <a:lnSpc>
          <a:spcPct val="100000"/>
        </a:lnSpc>
        <a:spcBef>
          <a:spcPts val="150"/>
        </a:spcBef>
        <a:spcAft>
          <a:spcPts val="300"/>
        </a:spcAft>
        <a:buClrTx/>
        <a:buFont typeface="Calibri" pitchFamily="34" charset="0"/>
        <a:buChar char="◦"/>
        <a:defRPr sz="1275" kern="1200">
          <a:solidFill>
            <a:schemeClr val="tx1">
              <a:lumMod val="75000"/>
              <a:lumOff val="25000"/>
            </a:schemeClr>
          </a:solidFill>
          <a:latin typeface="+mn-lt"/>
          <a:ea typeface="+mn-ea"/>
          <a:cs typeface="+mn-cs"/>
        </a:defRPr>
      </a:lvl2pPr>
      <a:lvl3pPr marL="425196" indent="-137160" algn="l" defTabSz="685800" rtl="0" eaLnBrk="1" latinLnBrk="0" hangingPunct="1">
        <a:lnSpc>
          <a:spcPct val="100000"/>
        </a:lnSpc>
        <a:spcBef>
          <a:spcPts val="150"/>
        </a:spcBef>
        <a:spcAft>
          <a:spcPts val="300"/>
        </a:spcAft>
        <a:buClrTx/>
        <a:buFont typeface="Calibri" pitchFamily="34" charset="0"/>
        <a:buChar char="◦"/>
        <a:defRPr sz="975" kern="1200">
          <a:solidFill>
            <a:schemeClr val="tx1">
              <a:lumMod val="75000"/>
              <a:lumOff val="25000"/>
            </a:schemeClr>
          </a:solidFill>
          <a:latin typeface="+mn-lt"/>
          <a:ea typeface="+mn-ea"/>
          <a:cs typeface="+mn-cs"/>
        </a:defRPr>
      </a:lvl3pPr>
      <a:lvl4pPr marL="562356" indent="-137160" algn="l" defTabSz="685800" rtl="0" eaLnBrk="1" latinLnBrk="0" hangingPunct="1">
        <a:lnSpc>
          <a:spcPct val="100000"/>
        </a:lnSpc>
        <a:spcBef>
          <a:spcPts val="150"/>
        </a:spcBef>
        <a:spcAft>
          <a:spcPts val="300"/>
        </a:spcAft>
        <a:buClrTx/>
        <a:buFont typeface="Calibri" pitchFamily="34" charset="0"/>
        <a:buChar char="◦"/>
        <a:defRPr sz="975" kern="1200">
          <a:solidFill>
            <a:schemeClr val="tx1">
              <a:lumMod val="75000"/>
              <a:lumOff val="25000"/>
            </a:schemeClr>
          </a:solidFill>
          <a:latin typeface="+mn-lt"/>
          <a:ea typeface="+mn-ea"/>
          <a:cs typeface="+mn-cs"/>
        </a:defRPr>
      </a:lvl4pPr>
      <a:lvl5pPr marL="699516" indent="-137160" algn="l" defTabSz="685800" rtl="0" eaLnBrk="1" latinLnBrk="0" hangingPunct="1">
        <a:lnSpc>
          <a:spcPct val="100000"/>
        </a:lnSpc>
        <a:spcBef>
          <a:spcPts val="150"/>
        </a:spcBef>
        <a:spcAft>
          <a:spcPts val="300"/>
        </a:spcAft>
        <a:buClrTx/>
        <a:buFont typeface="Calibri" pitchFamily="34" charset="0"/>
        <a:buChar char="◦"/>
        <a:defRPr sz="975"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1"/>
            <a:ext cx="9144001" cy="51434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3967316" y="1336573"/>
            <a:ext cx="4689988" cy="2764511"/>
          </a:xfrm>
        </p:spPr>
        <p:txBody>
          <a:bodyPr>
            <a:normAutofit/>
          </a:bodyPr>
          <a:lstStyle/>
          <a:p>
            <a:r>
              <a:rPr lang="en-US" altLang="zh-CN" sz="5400" b="1" dirty="0"/>
              <a:t>Estimating the Best New Venue</a:t>
            </a:r>
            <a:endParaRPr lang="zh-CN" altLang="zh-CN" sz="5400" dirty="0"/>
          </a:p>
        </p:txBody>
      </p:sp>
      <p:pic>
        <p:nvPicPr>
          <p:cNvPr id="5" name="Picture 4" descr="stairs, hand rail, and abstract object along the wall">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857251"/>
            <a:ext cx="3476486" cy="51434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70816" y="4231444"/>
            <a:ext cx="422708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7C5F4-DCD4-4E24-81E8-F8A3B50811A3}"/>
              </a:ext>
            </a:extLst>
          </p:cNvPr>
          <p:cNvSpPr>
            <a:spLocks noGrp="1"/>
          </p:cNvSpPr>
          <p:nvPr>
            <p:ph type="title"/>
          </p:nvPr>
        </p:nvSpPr>
        <p:spPr/>
        <p:txBody>
          <a:bodyPr/>
          <a:lstStyle/>
          <a:p>
            <a:r>
              <a:rPr lang="en-US" altLang="zh-CN" dirty="0"/>
              <a:t>Different choices of K in K Means</a:t>
            </a:r>
            <a:endParaRPr lang="zh-CN" altLang="en-US" dirty="0"/>
          </a:p>
        </p:txBody>
      </p:sp>
      <p:sp>
        <p:nvSpPr>
          <p:cNvPr id="3" name="Content Placeholder 2">
            <a:extLst>
              <a:ext uri="{FF2B5EF4-FFF2-40B4-BE49-F238E27FC236}">
                <a16:creationId xmlns:a16="http://schemas.microsoft.com/office/drawing/2014/main" id="{D2492EE9-D690-4F15-AA09-87AA2C187042}"/>
              </a:ext>
            </a:extLst>
          </p:cNvPr>
          <p:cNvSpPr>
            <a:spLocks noGrp="1"/>
          </p:cNvSpPr>
          <p:nvPr>
            <p:ph idx="1"/>
          </p:nvPr>
        </p:nvSpPr>
        <p:spPr>
          <a:xfrm>
            <a:off x="822960" y="2108202"/>
            <a:ext cx="7620000" cy="3920742"/>
          </a:xfrm>
        </p:spPr>
        <p:txBody>
          <a:bodyPr>
            <a:normAutofit fontScale="85000" lnSpcReduction="20000"/>
          </a:bodyPr>
          <a:lstStyle/>
          <a:p>
            <a:r>
              <a:rPr lang="en-US" altLang="zh-CN" sz="1400" dirty="0"/>
              <a:t>Let’s take a look at the clustering performance with different K.</a:t>
            </a:r>
          </a:p>
          <a:p>
            <a:endParaRPr lang="en-US" altLang="zh-CN" sz="1400" dirty="0"/>
          </a:p>
          <a:p>
            <a:endParaRPr lang="en-US" altLang="zh-CN" sz="1400" dirty="0"/>
          </a:p>
          <a:p>
            <a:endParaRPr lang="en-US" altLang="zh-CN" sz="1400" dirty="0"/>
          </a:p>
          <a:p>
            <a:endParaRPr lang="en-US" altLang="zh-CN" sz="1400" dirty="0"/>
          </a:p>
          <a:p>
            <a:endParaRPr lang="en-US" altLang="zh-CN" sz="1400" dirty="0"/>
          </a:p>
          <a:p>
            <a:endParaRPr lang="en-US" altLang="zh-CN" sz="1400" dirty="0"/>
          </a:p>
          <a:p>
            <a:endParaRPr lang="en-US" altLang="zh-CN" sz="1400" dirty="0"/>
          </a:p>
          <a:p>
            <a:endParaRPr lang="en-US" altLang="zh-CN" sz="1400" dirty="0"/>
          </a:p>
          <a:p>
            <a:endParaRPr lang="en-US" altLang="zh-CN" sz="1400" dirty="0"/>
          </a:p>
          <a:p>
            <a:r>
              <a:rPr lang="en-US" altLang="zh-CN" sz="1400" dirty="0"/>
              <a:t>Unfortunately, we were unable to find any clear elbow point.</a:t>
            </a:r>
          </a:p>
          <a:p>
            <a:r>
              <a:rPr lang="en-US" altLang="zh-CN" sz="1400" dirty="0"/>
              <a:t>In such scenario, in order to improve the robustness of our model, we will repeat the above analysis for all choices of K, then aggregate the results.</a:t>
            </a:r>
            <a:endParaRPr lang="zh-CN" altLang="zh-CN" sz="1400" dirty="0"/>
          </a:p>
          <a:p>
            <a:endParaRPr lang="zh-CN" altLang="zh-CN" sz="1000" dirty="0"/>
          </a:p>
        </p:txBody>
      </p:sp>
      <p:pic>
        <p:nvPicPr>
          <p:cNvPr id="5" name="Picture 4">
            <a:extLst>
              <a:ext uri="{FF2B5EF4-FFF2-40B4-BE49-F238E27FC236}">
                <a16:creationId xmlns:a16="http://schemas.microsoft.com/office/drawing/2014/main" id="{3A1CAD55-808C-4B7E-9E82-271FE69C3A1E}"/>
              </a:ext>
            </a:extLst>
          </p:cNvPr>
          <p:cNvPicPr/>
          <p:nvPr/>
        </p:nvPicPr>
        <p:blipFill>
          <a:blip r:embed="rId2"/>
          <a:stretch>
            <a:fillRect/>
          </a:stretch>
        </p:blipFill>
        <p:spPr>
          <a:xfrm>
            <a:off x="2377440" y="2651759"/>
            <a:ext cx="4769548" cy="2459355"/>
          </a:xfrm>
          <a:prstGeom prst="rect">
            <a:avLst/>
          </a:prstGeom>
        </p:spPr>
      </p:pic>
    </p:spTree>
    <p:extLst>
      <p:ext uri="{BB962C8B-B14F-4D97-AF65-F5344CB8AC3E}">
        <p14:creationId xmlns:p14="http://schemas.microsoft.com/office/powerpoint/2010/main" val="3445597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38D3B-819F-4322-AA44-8EF287508C32}"/>
              </a:ext>
            </a:extLst>
          </p:cNvPr>
          <p:cNvSpPr>
            <a:spLocks noGrp="1"/>
          </p:cNvSpPr>
          <p:nvPr>
            <p:ph type="title"/>
          </p:nvPr>
        </p:nvSpPr>
        <p:spPr/>
        <p:txBody>
          <a:bodyPr>
            <a:normAutofit fontScale="90000"/>
          </a:bodyPr>
          <a:lstStyle/>
          <a:p>
            <a:r>
              <a:rPr lang="en-US" altLang="zh-CN" dirty="0"/>
              <a:t>The Best Business Estimated by K Means with Different K (K = 5 to 40)</a:t>
            </a:r>
            <a:endParaRPr lang="zh-CN" altLang="en-US" dirty="0"/>
          </a:p>
        </p:txBody>
      </p:sp>
      <p:pic>
        <p:nvPicPr>
          <p:cNvPr id="6" name="Picture 5">
            <a:extLst>
              <a:ext uri="{FF2B5EF4-FFF2-40B4-BE49-F238E27FC236}">
                <a16:creationId xmlns:a16="http://schemas.microsoft.com/office/drawing/2014/main" id="{69073A09-5DC4-4568-9FB9-9FFDDEE40299}"/>
              </a:ext>
            </a:extLst>
          </p:cNvPr>
          <p:cNvPicPr>
            <a:picLocks noChangeAspect="1"/>
          </p:cNvPicPr>
          <p:nvPr/>
        </p:nvPicPr>
        <p:blipFill>
          <a:blip r:embed="rId2"/>
          <a:stretch>
            <a:fillRect/>
          </a:stretch>
        </p:blipFill>
        <p:spPr>
          <a:xfrm>
            <a:off x="1213866" y="2179411"/>
            <a:ext cx="6198870" cy="3345544"/>
          </a:xfrm>
          <a:prstGeom prst="rect">
            <a:avLst/>
          </a:prstGeom>
        </p:spPr>
      </p:pic>
    </p:spTree>
    <p:extLst>
      <p:ext uri="{BB962C8B-B14F-4D97-AF65-F5344CB8AC3E}">
        <p14:creationId xmlns:p14="http://schemas.microsoft.com/office/powerpoint/2010/main" val="994888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BDAF5-BF54-4AA2-B327-80BD2F2A9304}"/>
              </a:ext>
            </a:extLst>
          </p:cNvPr>
          <p:cNvSpPr>
            <a:spLocks noGrp="1"/>
          </p:cNvSpPr>
          <p:nvPr>
            <p:ph type="title"/>
          </p:nvPr>
        </p:nvSpPr>
        <p:spPr/>
        <p:txBody>
          <a:bodyPr>
            <a:normAutofit/>
          </a:bodyPr>
          <a:lstStyle/>
          <a:p>
            <a:r>
              <a:rPr lang="en-US" altLang="zh-CN" sz="2800" dirty="0"/>
              <a:t>The Best Business Estimated by K Means with Different K (K = 5 to 40) Cont.</a:t>
            </a:r>
            <a:endParaRPr lang="zh-CN" altLang="en-US" sz="2800" dirty="0"/>
          </a:p>
        </p:txBody>
      </p:sp>
      <p:pic>
        <p:nvPicPr>
          <p:cNvPr id="5" name="Picture 4">
            <a:extLst>
              <a:ext uri="{FF2B5EF4-FFF2-40B4-BE49-F238E27FC236}">
                <a16:creationId xmlns:a16="http://schemas.microsoft.com/office/drawing/2014/main" id="{89F9117C-AC0A-4147-8A7B-DB6FF8C1AB4C}"/>
              </a:ext>
            </a:extLst>
          </p:cNvPr>
          <p:cNvPicPr>
            <a:picLocks noChangeAspect="1"/>
          </p:cNvPicPr>
          <p:nvPr/>
        </p:nvPicPr>
        <p:blipFill>
          <a:blip r:embed="rId2"/>
          <a:stretch>
            <a:fillRect/>
          </a:stretch>
        </p:blipFill>
        <p:spPr>
          <a:xfrm>
            <a:off x="1350263" y="2424503"/>
            <a:ext cx="6089905" cy="3080589"/>
          </a:xfrm>
          <a:prstGeom prst="rect">
            <a:avLst/>
          </a:prstGeom>
        </p:spPr>
      </p:pic>
    </p:spTree>
    <p:extLst>
      <p:ext uri="{BB962C8B-B14F-4D97-AF65-F5344CB8AC3E}">
        <p14:creationId xmlns:p14="http://schemas.microsoft.com/office/powerpoint/2010/main" val="2913783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E7A2A-C82A-4547-B8DD-F9F47927DA98}"/>
              </a:ext>
            </a:extLst>
          </p:cNvPr>
          <p:cNvSpPr>
            <a:spLocks noGrp="1"/>
          </p:cNvSpPr>
          <p:nvPr>
            <p:ph type="title"/>
          </p:nvPr>
        </p:nvSpPr>
        <p:spPr/>
        <p:txBody>
          <a:bodyPr/>
          <a:lstStyle/>
          <a:p>
            <a:r>
              <a:rPr lang="en-US" altLang="zh-CN" dirty="0"/>
              <a:t>Final Scores</a:t>
            </a:r>
            <a:endParaRPr lang="zh-CN" altLang="en-US" dirty="0"/>
          </a:p>
        </p:txBody>
      </p:sp>
      <p:sp>
        <p:nvSpPr>
          <p:cNvPr id="3" name="Content Placeholder 2">
            <a:extLst>
              <a:ext uri="{FF2B5EF4-FFF2-40B4-BE49-F238E27FC236}">
                <a16:creationId xmlns:a16="http://schemas.microsoft.com/office/drawing/2014/main" id="{210CDAB5-D851-46E1-B3DD-7598D138FE52}"/>
              </a:ext>
            </a:extLst>
          </p:cNvPr>
          <p:cNvSpPr>
            <a:spLocks noGrp="1"/>
          </p:cNvSpPr>
          <p:nvPr>
            <p:ph idx="1"/>
          </p:nvPr>
        </p:nvSpPr>
        <p:spPr/>
        <p:txBody>
          <a:bodyPr/>
          <a:lstStyle/>
          <a:p>
            <a:pPr marL="342900" indent="-342900">
              <a:buFont typeface="+mj-lt"/>
              <a:buAutoNum type="arabicPeriod"/>
            </a:pPr>
            <a:r>
              <a:rPr lang="en-US" altLang="zh-CN" dirty="0"/>
              <a:t>The outcomes on the last two pages (most recommended venue categories) are overall quite stable with different Ks.</a:t>
            </a:r>
            <a:endParaRPr lang="zh-CN" altLang="zh-CN" dirty="0"/>
          </a:p>
          <a:p>
            <a:pPr marL="342900" indent="-342900">
              <a:buFont typeface="+mj-lt"/>
              <a:buAutoNum type="arabicPeriod"/>
            </a:pPr>
            <a:r>
              <a:rPr lang="en-US" altLang="zh-CN" dirty="0"/>
              <a:t>Now we aggregate the results above by summing over different Ks. Let’s define a score for each venue category: </a:t>
            </a:r>
            <a:endParaRPr lang="zh-CN" altLang="zh-CN" dirty="0"/>
          </a:p>
          <a:p>
            <a:pPr marL="342900" indent="-342900">
              <a:buFont typeface="+mj-lt"/>
              <a:buAutoNum type="arabicPeriod"/>
            </a:pPr>
            <a:endParaRPr lang="zh-CN" altLang="en-US" dirty="0"/>
          </a:p>
        </p:txBody>
      </p:sp>
      <mc:AlternateContent xmlns:mc="http://schemas.openxmlformats.org/markup-compatibility/2006">
        <mc:Choice xmlns:a14="http://schemas.microsoft.com/office/drawing/2010/main" Requires="a14">
          <p:sp>
            <p:nvSpPr>
              <p:cNvPr id="4" name="Rectangle 3">
                <a:extLst>
                  <a:ext uri="{FF2B5EF4-FFF2-40B4-BE49-F238E27FC236}">
                    <a16:creationId xmlns:a16="http://schemas.microsoft.com/office/drawing/2014/main" id="{5CEB7ABC-7783-4368-9C3A-5A96C7E110A4}"/>
                  </a:ext>
                </a:extLst>
              </p:cNvPr>
              <p:cNvSpPr/>
              <p:nvPr/>
            </p:nvSpPr>
            <p:spPr>
              <a:xfrm>
                <a:off x="1370076" y="3557137"/>
                <a:ext cx="6449568" cy="1723742"/>
              </a:xfrm>
              <a:prstGeom prst="rect">
                <a:avLst/>
              </a:prstGeom>
            </p:spPr>
            <p:txBody>
              <a:bodyPr wrap="square">
                <a:spAutoFit/>
              </a:bodyPr>
              <a:lstStyle/>
              <a:p>
                <a:pPr algn="ctr">
                  <a:lnSpc>
                    <a:spcPct val="125000"/>
                  </a:lnSpc>
                  <a:spcAft>
                    <a:spcPts val="0"/>
                  </a:spcAft>
                </a:pPr>
                <a14:m>
                  <m:oMathPara xmlns:m="http://schemas.openxmlformats.org/officeDocument/2006/math">
                    <m:oMathParaPr>
                      <m:jc m:val="centerGroup"/>
                    </m:oMathParaPr>
                    <m:oMath xmlns:m="http://schemas.openxmlformats.org/officeDocument/2006/math">
                      <m:r>
                        <a:rPr lang="en-US" altLang="zh-CN" sz="2000" i="1" kern="100">
                          <a:latin typeface="Cambria Math" panose="02040503050406030204" pitchFamily="18" charset="0"/>
                          <a:ea typeface="等线" panose="02010600030101010101" pitchFamily="2" charset="-122"/>
                          <a:cs typeface="Times New Roman" panose="02020603050405020304" pitchFamily="18" charset="0"/>
                        </a:rPr>
                        <m:t>𝑆𝑐𝑜𝑟</m:t>
                      </m:r>
                      <m:sSub>
                        <m:sSub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sz="2000" i="1" kern="100">
                              <a:effectLst/>
                              <a:latin typeface="Cambria Math" panose="02040503050406030204" pitchFamily="18" charset="0"/>
                              <a:ea typeface="等线" panose="02010600030101010101" pitchFamily="2" charset="-122"/>
                              <a:cs typeface="Times New Roman" panose="02020603050405020304" pitchFamily="18" charset="0"/>
                            </a:rPr>
                            <m:t>𝑒</m:t>
                          </m:r>
                        </m:e>
                        <m:sub>
                          <m:r>
                            <a:rPr lang="en-US" altLang="zh-CN" sz="2000" i="1" kern="100">
                              <a:effectLst/>
                              <a:latin typeface="Cambria Math" panose="02040503050406030204" pitchFamily="18" charset="0"/>
                              <a:ea typeface="等线" panose="02010600030101010101" pitchFamily="2" charset="-122"/>
                              <a:cs typeface="Times New Roman" panose="02020603050405020304" pitchFamily="18" charset="0"/>
                            </a:rPr>
                            <m:t>𝑣𝑒𝑛𝑢𝑒</m:t>
                          </m:r>
                          <m:d>
                            <m:dPr>
                              <m:ctrlPr>
                                <a:rPr lang="zh-CN" altLang="zh-CN" sz="2000" i="1" kern="10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sz="2000" i="1" kern="100">
                                  <a:effectLst/>
                                  <a:latin typeface="Cambria Math" panose="02040503050406030204" pitchFamily="18" charset="0"/>
                                  <a:ea typeface="等线" panose="02010600030101010101" pitchFamily="2" charset="-122"/>
                                  <a:cs typeface="Times New Roman" panose="02020603050405020304" pitchFamily="18" charset="0"/>
                                </a:rPr>
                                <m:t>𝑖</m:t>
                              </m:r>
                            </m:e>
                          </m:d>
                        </m:sub>
                      </m:sSub>
                      <m:r>
                        <a:rPr lang="en-US" altLang="zh-CN" sz="2000" i="1" kern="100">
                          <a:effectLst/>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14:m>
                  <m:oMathPara xmlns:m="http://schemas.openxmlformats.org/officeDocument/2006/math">
                    <m:oMathParaPr>
                      <m:jc m:val="centerGroup"/>
                    </m:oMathParaPr>
                    <m:oMath xmlns:m="http://schemas.openxmlformats.org/officeDocument/2006/math">
                      <m:nary>
                        <m:naryPr>
                          <m:chr m:val="∑"/>
                          <m:limLoc m:val="undOvr"/>
                          <m:supHide m:val="on"/>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a:latin typeface="Cambria Math" panose="02040503050406030204" pitchFamily="18" charset="0"/>
                              <a:ea typeface="等线" panose="02010600030101010101" pitchFamily="2" charset="-122"/>
                              <a:cs typeface="Times New Roman" panose="02020603050405020304" pitchFamily="18" charset="0"/>
                            </a:rPr>
                            <m:t>𝑘</m:t>
                          </m:r>
                        </m:sub>
                        <m:sup/>
                        <m:e>
                          <m:d>
                            <m:dPr>
                              <m:begChr m:val="{"/>
                              <m:endChr m:val="}"/>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d>
                                <m:dPr>
                                  <m:begChr m:val="["/>
                                  <m:endChr m:val="]"/>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a:latin typeface="Cambria Math" panose="02040503050406030204" pitchFamily="18" charset="0"/>
                                      <a:ea typeface="等线" panose="02010600030101010101" pitchFamily="2" charset="-122"/>
                                      <a:cs typeface="Times New Roman" panose="02020603050405020304" pitchFamily="18" charset="0"/>
                                    </a:rPr>
                                    <m:t>3∗</m:t>
                                  </m:r>
                                  <m:r>
                                    <a:rPr lang="en-US" altLang="zh-CN" i="1">
                                      <a:latin typeface="Cambria Math" panose="02040503050406030204" pitchFamily="18" charset="0"/>
                                      <a:ea typeface="等线" panose="02010600030101010101" pitchFamily="2" charset="-122"/>
                                      <a:cs typeface="Times New Roman" panose="02020603050405020304" pitchFamily="18" charset="0"/>
                                    </a:rPr>
                                    <m:t>𝐼</m:t>
                                  </m:r>
                                  <m:d>
                                    <m:d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a:latin typeface="Cambria Math" panose="02040503050406030204" pitchFamily="18" charset="0"/>
                                          <a:ea typeface="等线" panose="02010600030101010101" pitchFamily="2" charset="-122"/>
                                          <a:cs typeface="Times New Roman" panose="02020603050405020304" pitchFamily="18" charset="0"/>
                                        </a:rPr>
                                        <m:t>𝑖𝑓</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𝑣𝑒𝑛𝑢𝑒</m:t>
                                      </m:r>
                                      <m:d>
                                        <m:d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a:latin typeface="Cambria Math" panose="02040503050406030204" pitchFamily="18" charset="0"/>
                                              <a:ea typeface="等线" panose="02010600030101010101" pitchFamily="2" charset="-122"/>
                                              <a:cs typeface="Times New Roman" panose="02020603050405020304" pitchFamily="18" charset="0"/>
                                            </a:rPr>
                                            <m:t>𝑖</m:t>
                                          </m:r>
                                        </m:e>
                                      </m:d>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𝑖𝑠</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𝑡h𝑒</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𝑚𝑜𝑠𝑡</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𝑟𝑒𝑐𝑜𝑚𝑚𝑒𝑛𝑑𝑒𝑑</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𝑣𝑒𝑛𝑢𝑒</m:t>
                                      </m:r>
                                    </m:e>
                                  </m:d>
                                </m:e>
                              </m:d>
                              <m:r>
                                <a:rPr lang="en-US" altLang="zh-CN" i="1">
                                  <a:latin typeface="Cambria Math" panose="02040503050406030204" pitchFamily="18" charset="0"/>
                                  <a:ea typeface="等线" panose="02010600030101010101" pitchFamily="2" charset="-122"/>
                                  <a:cs typeface="Times New Roman" panose="02020603050405020304" pitchFamily="18" charset="0"/>
                                </a:rPr>
                                <m:t>+</m:t>
                              </m:r>
                              <m:d>
                                <m:dPr>
                                  <m:begChr m:val="["/>
                                  <m:endChr m:val="]"/>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a:latin typeface="Cambria Math" panose="02040503050406030204" pitchFamily="18" charset="0"/>
                                      <a:ea typeface="等线" panose="02010600030101010101" pitchFamily="2" charset="-122"/>
                                      <a:cs typeface="Times New Roman" panose="02020603050405020304" pitchFamily="18" charset="0"/>
                                    </a:rPr>
                                    <m:t>2∗</m:t>
                                  </m:r>
                                  <m:r>
                                    <a:rPr lang="en-US" altLang="zh-CN" i="1">
                                      <a:latin typeface="Cambria Math" panose="02040503050406030204" pitchFamily="18" charset="0"/>
                                      <a:ea typeface="等线" panose="02010600030101010101" pitchFamily="2" charset="-122"/>
                                      <a:cs typeface="Times New Roman" panose="02020603050405020304" pitchFamily="18" charset="0"/>
                                    </a:rPr>
                                    <m:t>𝐼</m:t>
                                  </m:r>
                                  <m:d>
                                    <m:d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a:latin typeface="Cambria Math" panose="02040503050406030204" pitchFamily="18" charset="0"/>
                                          <a:ea typeface="等线" panose="02010600030101010101" pitchFamily="2" charset="-122"/>
                                          <a:cs typeface="Times New Roman" panose="02020603050405020304" pitchFamily="18" charset="0"/>
                                        </a:rPr>
                                        <m:t>𝑖𝑓</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𝑣𝑒𝑛𝑢𝑒</m:t>
                                      </m:r>
                                      <m:d>
                                        <m:d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a:latin typeface="Cambria Math" panose="02040503050406030204" pitchFamily="18" charset="0"/>
                                              <a:ea typeface="等线" panose="02010600030101010101" pitchFamily="2" charset="-122"/>
                                              <a:cs typeface="Times New Roman" panose="02020603050405020304" pitchFamily="18" charset="0"/>
                                            </a:rPr>
                                            <m:t>𝑖</m:t>
                                          </m:r>
                                        </m:e>
                                      </m:d>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𝑖𝑠</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𝑡h𝑒</m:t>
                                      </m:r>
                                      <m:r>
                                        <a:rPr lang="en-US" altLang="zh-CN" i="1">
                                          <a:latin typeface="Cambria Math" panose="02040503050406030204" pitchFamily="18" charset="0"/>
                                          <a:ea typeface="等线" panose="02010600030101010101" pitchFamily="2" charset="-122"/>
                                          <a:cs typeface="Times New Roman" panose="02020603050405020304" pitchFamily="18" charset="0"/>
                                        </a:rPr>
                                        <m:t> 2</m:t>
                                      </m:r>
                                      <m:r>
                                        <a:rPr lang="en-US" altLang="zh-CN" i="1">
                                          <a:latin typeface="Cambria Math" panose="02040503050406030204" pitchFamily="18" charset="0"/>
                                          <a:ea typeface="等线" panose="02010600030101010101" pitchFamily="2" charset="-122"/>
                                          <a:cs typeface="Times New Roman" panose="02020603050405020304" pitchFamily="18" charset="0"/>
                                        </a:rPr>
                                        <m:t>𝑛𝑑</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𝑚𝑜𝑠𝑡</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𝑟𝑒𝑐𝑜𝑚𝑚𝑒𝑛𝑑𝑒𝑑</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𝑣𝑒𝑛𝑢𝑒</m:t>
                                      </m:r>
                                    </m:e>
                                  </m:d>
                                </m:e>
                              </m:d>
                              <m:r>
                                <a:rPr lang="en-US" altLang="zh-CN" i="1">
                                  <a:latin typeface="Cambria Math" panose="02040503050406030204" pitchFamily="18" charset="0"/>
                                  <a:ea typeface="等线" panose="02010600030101010101" pitchFamily="2" charset="-122"/>
                                  <a:cs typeface="Times New Roman" panose="02020603050405020304" pitchFamily="18" charset="0"/>
                                </a:rPr>
                                <m:t>+</m:t>
                              </m:r>
                              <m:d>
                                <m:dPr>
                                  <m:begChr m:val="["/>
                                  <m:endChr m:val="]"/>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a:latin typeface="Cambria Math" panose="02040503050406030204" pitchFamily="18" charset="0"/>
                                      <a:ea typeface="等线" panose="02010600030101010101" pitchFamily="2" charset="-122"/>
                                      <a:cs typeface="Times New Roman" panose="02020603050405020304" pitchFamily="18" charset="0"/>
                                    </a:rPr>
                                    <m:t>1∗</m:t>
                                  </m:r>
                                  <m:r>
                                    <a:rPr lang="en-US" altLang="zh-CN" i="1">
                                      <a:latin typeface="Cambria Math" panose="02040503050406030204" pitchFamily="18" charset="0"/>
                                      <a:ea typeface="等线" panose="02010600030101010101" pitchFamily="2" charset="-122"/>
                                      <a:cs typeface="Times New Roman" panose="02020603050405020304" pitchFamily="18" charset="0"/>
                                    </a:rPr>
                                    <m:t>𝐼</m:t>
                                  </m:r>
                                  <m:d>
                                    <m:d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a:latin typeface="Cambria Math" panose="02040503050406030204" pitchFamily="18" charset="0"/>
                                          <a:ea typeface="等线" panose="02010600030101010101" pitchFamily="2" charset="-122"/>
                                          <a:cs typeface="Times New Roman" panose="02020603050405020304" pitchFamily="18" charset="0"/>
                                        </a:rPr>
                                        <m:t>𝑖𝑓</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𝑣𝑒𝑛𝑢𝑒</m:t>
                                      </m:r>
                                      <m:d>
                                        <m:dPr>
                                          <m:ctrlPr>
                                            <a:rPr lang="zh-CN" altLang="zh-CN" i="1">
                                              <a:latin typeface="Cambria Math" panose="02040503050406030204" pitchFamily="18" charset="0"/>
                                              <a:ea typeface="Cambria Math" panose="02040503050406030204" pitchFamily="18" charset="0"/>
                                              <a:cs typeface="Times New Roman" panose="02020603050405020304" pitchFamily="18" charset="0"/>
                                            </a:rPr>
                                          </m:ctrlPr>
                                        </m:dPr>
                                        <m:e>
                                          <m:r>
                                            <a:rPr lang="en-US" altLang="zh-CN" i="1">
                                              <a:latin typeface="Cambria Math" panose="02040503050406030204" pitchFamily="18" charset="0"/>
                                              <a:ea typeface="等线" panose="02010600030101010101" pitchFamily="2" charset="-122"/>
                                              <a:cs typeface="Times New Roman" panose="02020603050405020304" pitchFamily="18" charset="0"/>
                                            </a:rPr>
                                            <m:t>𝑖</m:t>
                                          </m:r>
                                        </m:e>
                                      </m:d>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𝑖𝑠</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𝑡h𝑒</m:t>
                                      </m:r>
                                      <m:r>
                                        <a:rPr lang="en-US" altLang="zh-CN" i="1">
                                          <a:latin typeface="Cambria Math" panose="02040503050406030204" pitchFamily="18" charset="0"/>
                                          <a:ea typeface="等线" panose="02010600030101010101" pitchFamily="2" charset="-122"/>
                                          <a:cs typeface="Times New Roman" panose="02020603050405020304" pitchFamily="18" charset="0"/>
                                        </a:rPr>
                                        <m:t> 3</m:t>
                                      </m:r>
                                      <m:r>
                                        <a:rPr lang="en-US" altLang="zh-CN" i="1">
                                          <a:latin typeface="Cambria Math" panose="02040503050406030204" pitchFamily="18" charset="0"/>
                                          <a:ea typeface="等线" panose="02010600030101010101" pitchFamily="2" charset="-122"/>
                                          <a:cs typeface="Times New Roman" panose="02020603050405020304" pitchFamily="18" charset="0"/>
                                        </a:rPr>
                                        <m:t>𝑟𝑑</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𝑚𝑜𝑠𝑡</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𝑟𝑒𝑐𝑜𝑚𝑚𝑒𝑛𝑑𝑒𝑑</m:t>
                                      </m:r>
                                      <m:r>
                                        <a:rPr lang="en-US" altLang="zh-CN" i="1">
                                          <a:latin typeface="Cambria Math" panose="02040503050406030204" pitchFamily="18" charset="0"/>
                                          <a:ea typeface="等线" panose="02010600030101010101" pitchFamily="2" charset="-122"/>
                                          <a:cs typeface="Times New Roman" panose="02020603050405020304" pitchFamily="18" charset="0"/>
                                        </a:rPr>
                                        <m:t> </m:t>
                                      </m:r>
                                      <m:r>
                                        <a:rPr lang="en-US" altLang="zh-CN" i="1">
                                          <a:latin typeface="Cambria Math" panose="02040503050406030204" pitchFamily="18" charset="0"/>
                                          <a:ea typeface="等线" panose="02010600030101010101" pitchFamily="2" charset="-122"/>
                                          <a:cs typeface="Times New Roman" panose="02020603050405020304" pitchFamily="18" charset="0"/>
                                        </a:rPr>
                                        <m:t>𝑣𝑒𝑛𝑢𝑒</m:t>
                                      </m:r>
                                    </m:e>
                                  </m:d>
                                </m:e>
                              </m:d>
                            </m:e>
                          </m:d>
                        </m:e>
                      </m:nary>
                    </m:oMath>
                  </m:oMathPara>
                </a14:m>
                <a:endParaRPr lang="zh-CN" altLang="en-US" dirty="0"/>
              </a:p>
            </p:txBody>
          </p:sp>
        </mc:Choice>
        <mc:Fallback>
          <p:sp>
            <p:nvSpPr>
              <p:cNvPr id="4" name="Rectangle 3">
                <a:extLst>
                  <a:ext uri="{FF2B5EF4-FFF2-40B4-BE49-F238E27FC236}">
                    <a16:creationId xmlns:a16="http://schemas.microsoft.com/office/drawing/2014/main" id="{5CEB7ABC-7783-4368-9C3A-5A96C7E110A4}"/>
                  </a:ext>
                </a:extLst>
              </p:cNvPr>
              <p:cNvSpPr>
                <a:spLocks noRot="1" noChangeAspect="1" noMove="1" noResize="1" noEditPoints="1" noAdjustHandles="1" noChangeArrowheads="1" noChangeShapeType="1" noTextEdit="1"/>
              </p:cNvSpPr>
              <p:nvPr/>
            </p:nvSpPr>
            <p:spPr>
              <a:xfrm>
                <a:off x="1370076" y="3557137"/>
                <a:ext cx="6449568" cy="1723742"/>
              </a:xfrm>
              <a:prstGeom prst="rect">
                <a:avLst/>
              </a:prstGeom>
              <a:blipFill>
                <a:blip r:embed="rId2"/>
                <a:stretch>
                  <a:fillRect r="-6805" b="-4078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790013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558C8-AF3A-4DBB-AFBE-40CCB86AE882}"/>
              </a:ext>
            </a:extLst>
          </p:cNvPr>
          <p:cNvSpPr>
            <a:spLocks noGrp="1"/>
          </p:cNvSpPr>
          <p:nvPr>
            <p:ph type="title"/>
          </p:nvPr>
        </p:nvSpPr>
        <p:spPr/>
        <p:txBody>
          <a:bodyPr/>
          <a:lstStyle/>
          <a:p>
            <a:r>
              <a:rPr lang="en-US" altLang="zh-CN" dirty="0"/>
              <a:t>Results</a:t>
            </a:r>
            <a:endParaRPr lang="zh-CN" altLang="en-US" dirty="0"/>
          </a:p>
        </p:txBody>
      </p:sp>
      <p:pic>
        <p:nvPicPr>
          <p:cNvPr id="4" name="Content Placeholder 3">
            <a:extLst>
              <a:ext uri="{FF2B5EF4-FFF2-40B4-BE49-F238E27FC236}">
                <a16:creationId xmlns:a16="http://schemas.microsoft.com/office/drawing/2014/main" id="{83AA3F21-55A0-408D-85F9-0464A0EE207E}"/>
              </a:ext>
            </a:extLst>
          </p:cNvPr>
          <p:cNvPicPr>
            <a:picLocks noGrp="1"/>
          </p:cNvPicPr>
          <p:nvPr>
            <p:ph idx="1"/>
          </p:nvPr>
        </p:nvPicPr>
        <p:blipFill>
          <a:blip r:embed="rId2"/>
          <a:stretch>
            <a:fillRect/>
          </a:stretch>
        </p:blipFill>
        <p:spPr>
          <a:xfrm>
            <a:off x="2776728" y="4458914"/>
            <a:ext cx="4130040" cy="1510224"/>
          </a:xfrm>
          <a:prstGeom prst="rect">
            <a:avLst/>
          </a:prstGeom>
        </p:spPr>
      </p:pic>
      <p:sp>
        <p:nvSpPr>
          <p:cNvPr id="5" name="Rectangle 4">
            <a:extLst>
              <a:ext uri="{FF2B5EF4-FFF2-40B4-BE49-F238E27FC236}">
                <a16:creationId xmlns:a16="http://schemas.microsoft.com/office/drawing/2014/main" id="{B4651FEF-1A2C-4B5B-8C44-900FA0A39D88}"/>
              </a:ext>
            </a:extLst>
          </p:cNvPr>
          <p:cNvSpPr/>
          <p:nvPr/>
        </p:nvSpPr>
        <p:spPr>
          <a:xfrm>
            <a:off x="665988" y="2061120"/>
            <a:ext cx="7385304" cy="2460995"/>
          </a:xfrm>
          <a:prstGeom prst="rect">
            <a:avLst/>
          </a:prstGeom>
        </p:spPr>
        <p:txBody>
          <a:bodyPr wrap="square">
            <a:spAutoFit/>
          </a:bodyPr>
          <a:lstStyle/>
          <a:p>
            <a:pPr marL="285750" indent="-285750" algn="just">
              <a:lnSpc>
                <a:spcPct val="125000"/>
              </a:lnSpc>
              <a:spcAft>
                <a:spcPts val="0"/>
              </a:spcAft>
              <a:buFont typeface="Arial" panose="020B0604020202020204" pitchFamily="34" charset="0"/>
              <a:buChar char="•"/>
            </a:pPr>
            <a:r>
              <a:rPr lang="en-US" altLang="zh-CN" sz="1600" kern="100" dirty="0">
                <a:latin typeface="Times New Roman" panose="02020603050405020304" pitchFamily="18" charset="0"/>
                <a:ea typeface="等线" panose="02010600030101010101" pitchFamily="2" charset="-122"/>
                <a:cs typeface="Times New Roman" panose="02020603050405020304" pitchFamily="18" charset="0"/>
              </a:rPr>
              <a:t>The top 4 best choices for new business in Allerton are Bank, Sandwich Place, Bar and Bakery. </a:t>
            </a:r>
          </a:p>
          <a:p>
            <a:pPr marL="285750" indent="-285750" algn="just">
              <a:lnSpc>
                <a:spcPct val="125000"/>
              </a:lnSpc>
              <a:spcAft>
                <a:spcPts val="0"/>
              </a:spcAft>
              <a:buFont typeface="Arial" panose="020B0604020202020204" pitchFamily="34" charset="0"/>
              <a:buChar char="•"/>
            </a:pPr>
            <a:r>
              <a:rPr lang="en-US" altLang="zh-CN" sz="1600" kern="100" dirty="0">
                <a:latin typeface="Times New Roman" panose="02020603050405020304" pitchFamily="18" charset="0"/>
                <a:ea typeface="等线" panose="02010600030101010101" pitchFamily="2" charset="-122"/>
                <a:cs typeface="Times New Roman" panose="02020603050405020304" pitchFamily="18" charset="0"/>
              </a:rPr>
              <a:t>In particular, Bank is the top one choice, with its score much higher than all other venue categories. </a:t>
            </a:r>
          </a:p>
          <a:p>
            <a:pPr marL="285750" indent="-285750" algn="just">
              <a:lnSpc>
                <a:spcPct val="125000"/>
              </a:lnSpc>
              <a:buFont typeface="Arial" panose="020B0604020202020204" pitchFamily="34" charset="0"/>
              <a:buChar char="•"/>
            </a:pPr>
            <a:r>
              <a:rPr lang="en-US" altLang="zh-CN" sz="1600" kern="100" dirty="0">
                <a:latin typeface="Times New Roman" panose="02020603050405020304" pitchFamily="18" charset="0"/>
                <a:ea typeface="等线" panose="02010600030101010101" pitchFamily="2" charset="-122"/>
                <a:cs typeface="Times New Roman" panose="02020603050405020304" pitchFamily="18" charset="0"/>
              </a:rPr>
              <a:t>There is currently no bank in Allerton, while there are banks in most of its similar neighborhoods. Therefore, bank is indeed one of the most needed business in Allerton – the output of our model is consistent with intuition.</a:t>
            </a:r>
          </a:p>
          <a:p>
            <a:pPr marL="285750" indent="-285750" algn="just">
              <a:lnSpc>
                <a:spcPct val="125000"/>
              </a:lnSpc>
              <a:spcAft>
                <a:spcPts val="0"/>
              </a:spcAft>
              <a:buFont typeface="Arial" panose="020B0604020202020204" pitchFamily="34" charset="0"/>
              <a:buChar char="•"/>
            </a:pP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0638956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F7957-AFB7-4BF5-B449-4B24235607FE}"/>
              </a:ext>
            </a:extLst>
          </p:cNvPr>
          <p:cNvSpPr>
            <a:spLocks noGrp="1"/>
          </p:cNvSpPr>
          <p:nvPr>
            <p:ph type="title"/>
          </p:nvPr>
        </p:nvSpPr>
        <p:spPr/>
        <p:txBody>
          <a:bodyPr/>
          <a:lstStyle/>
          <a:p>
            <a:r>
              <a:rPr lang="en-US" altLang="zh-CN" dirty="0"/>
              <a:t>Conclusions</a:t>
            </a:r>
            <a:endParaRPr lang="zh-CN" altLang="en-US" dirty="0"/>
          </a:p>
        </p:txBody>
      </p:sp>
      <p:sp>
        <p:nvSpPr>
          <p:cNvPr id="3" name="Content Placeholder 2">
            <a:extLst>
              <a:ext uri="{FF2B5EF4-FFF2-40B4-BE49-F238E27FC236}">
                <a16:creationId xmlns:a16="http://schemas.microsoft.com/office/drawing/2014/main" id="{7EA85406-B10E-40E0-BA54-865FA4C5E8D1}"/>
              </a:ext>
            </a:extLst>
          </p:cNvPr>
          <p:cNvSpPr>
            <a:spLocks noGrp="1"/>
          </p:cNvSpPr>
          <p:nvPr>
            <p:ph idx="1"/>
          </p:nvPr>
        </p:nvSpPr>
        <p:spPr>
          <a:xfrm>
            <a:off x="822960" y="2108202"/>
            <a:ext cx="7543800" cy="3760891"/>
          </a:xfrm>
        </p:spPr>
        <p:txBody>
          <a:bodyPr/>
          <a:lstStyle/>
          <a:p>
            <a:pPr lvl="1">
              <a:buFont typeface="Arial" panose="020B0604020202020204" pitchFamily="34" charset="0"/>
              <a:buChar char="•"/>
            </a:pPr>
            <a:r>
              <a:rPr lang="en-US" altLang="zh-CN" dirty="0"/>
              <a:t>According to the summary table on the last page, we found the top 4 best choices for new business in Allerton are Bank, Sandwich Place, Bar and Bakery. </a:t>
            </a:r>
          </a:p>
          <a:p>
            <a:pPr lvl="1">
              <a:buFont typeface="Arial" panose="020B0604020202020204" pitchFamily="34" charset="0"/>
              <a:buChar char="•"/>
            </a:pPr>
            <a:endParaRPr lang="en-US" altLang="zh-CN" dirty="0"/>
          </a:p>
          <a:p>
            <a:pPr lvl="1">
              <a:buFont typeface="Arial" panose="020B0604020202020204" pitchFamily="34" charset="0"/>
              <a:buChar char="•"/>
            </a:pPr>
            <a:r>
              <a:rPr lang="en-US" altLang="zh-CN" dirty="0"/>
              <a:t>In particular, Bank is the top one choice, with its score much higher than all other venue categories.</a:t>
            </a:r>
          </a:p>
          <a:p>
            <a:pPr marL="150876" lvl="1" indent="0">
              <a:buNone/>
            </a:pPr>
            <a:endParaRPr lang="zh-CN" altLang="zh-CN" dirty="0"/>
          </a:p>
          <a:p>
            <a:pPr lvl="1">
              <a:buFont typeface="Arial" panose="020B0604020202020204" pitchFamily="34" charset="0"/>
              <a:buChar char="•"/>
            </a:pPr>
            <a:r>
              <a:rPr lang="en-US" altLang="zh-CN" dirty="0"/>
              <a:t>Of course, opening a bank is not a practical choice to most people. Therefore, the top three best choices of new businesses in Allerton would be Sandwich Place, Bar and Bakery.</a:t>
            </a:r>
          </a:p>
          <a:p>
            <a:pPr lvl="1">
              <a:buFont typeface="Arial" panose="020B0604020202020204" pitchFamily="34" charset="0"/>
              <a:buChar char="•"/>
            </a:pPr>
            <a:endParaRPr lang="zh-CN" altLang="zh-CN" dirty="0"/>
          </a:p>
          <a:p>
            <a:pPr lvl="1">
              <a:buFont typeface="Arial" panose="020B0604020202020204" pitchFamily="34" charset="0"/>
              <a:buChar char="•"/>
            </a:pPr>
            <a:r>
              <a:rPr lang="en-US" altLang="zh-CN" dirty="0"/>
              <a:t>In addition, the fact that bank is the most needed business in Allerton is quite useful information -- it might be a good choice for banks to open a branch in Allerton</a:t>
            </a:r>
            <a:endParaRPr lang="zh-CN" altLang="zh-CN" dirty="0"/>
          </a:p>
          <a:p>
            <a:endParaRPr lang="zh-CN" altLang="en-US" dirty="0"/>
          </a:p>
        </p:txBody>
      </p:sp>
    </p:spTree>
    <p:extLst>
      <p:ext uri="{BB962C8B-B14F-4D97-AF65-F5344CB8AC3E}">
        <p14:creationId xmlns:p14="http://schemas.microsoft.com/office/powerpoint/2010/main" val="3122254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434BC-699C-4261-9895-54BA6AF1FF78}"/>
              </a:ext>
            </a:extLst>
          </p:cNvPr>
          <p:cNvSpPr>
            <a:spLocks noGrp="1"/>
          </p:cNvSpPr>
          <p:nvPr>
            <p:ph type="title"/>
          </p:nvPr>
        </p:nvSpPr>
        <p:spPr/>
        <p:txBody>
          <a:bodyPr>
            <a:normAutofit/>
          </a:bodyPr>
          <a:lstStyle/>
          <a:p>
            <a:r>
              <a:rPr lang="en-US" altLang="zh-CN" sz="3000" dirty="0"/>
              <a:t>A million dollar question: </a:t>
            </a:r>
            <a:br>
              <a:rPr lang="en-US" altLang="zh-CN" sz="3000" dirty="0"/>
            </a:br>
            <a:r>
              <a:rPr lang="en-US" altLang="zh-CN" sz="3000" dirty="0"/>
              <a:t>What is the best new business to start?</a:t>
            </a:r>
            <a:endParaRPr lang="zh-CN" altLang="en-US" sz="3000" dirty="0"/>
          </a:p>
        </p:txBody>
      </p:sp>
      <p:sp>
        <p:nvSpPr>
          <p:cNvPr id="3" name="Content Placeholder 2">
            <a:extLst>
              <a:ext uri="{FF2B5EF4-FFF2-40B4-BE49-F238E27FC236}">
                <a16:creationId xmlns:a16="http://schemas.microsoft.com/office/drawing/2014/main" id="{DD35065B-7813-48AC-AC3C-38531A606992}"/>
              </a:ext>
            </a:extLst>
          </p:cNvPr>
          <p:cNvSpPr>
            <a:spLocks noGrp="1"/>
          </p:cNvSpPr>
          <p:nvPr>
            <p:ph idx="1"/>
          </p:nvPr>
        </p:nvSpPr>
        <p:spPr/>
        <p:txBody>
          <a:bodyPr/>
          <a:lstStyle/>
          <a:p>
            <a:pPr lvl="1">
              <a:buFont typeface="Arial" panose="020B0604020202020204" pitchFamily="34" charset="0"/>
              <a:buChar char="•"/>
            </a:pPr>
            <a:r>
              <a:rPr lang="en-US" altLang="zh-CN" dirty="0">
                <a:latin typeface="Calibri" panose="020F0502020204030204" pitchFamily="34" charset="0"/>
                <a:cs typeface="Calibri" panose="020F0502020204030204" pitchFamily="34" charset="0"/>
              </a:rPr>
              <a:t>Finding the best new businesses to start in a given neighborhood is not an easy task. It could be a restaurant, a gym, a bar, or anything. </a:t>
            </a:r>
          </a:p>
          <a:p>
            <a:pPr lvl="1">
              <a:buFont typeface="Arial" panose="020B0604020202020204" pitchFamily="34" charset="0"/>
              <a:buChar char="•"/>
            </a:pPr>
            <a:endParaRPr lang="en-US" altLang="zh-CN" dirty="0">
              <a:latin typeface="Calibri" panose="020F0502020204030204" pitchFamily="34" charset="0"/>
              <a:cs typeface="Calibri" panose="020F0502020204030204" pitchFamily="34" charset="0"/>
            </a:endParaRPr>
          </a:p>
          <a:p>
            <a:pPr lvl="1">
              <a:buFont typeface="Arial" panose="020B0604020202020204" pitchFamily="34" charset="0"/>
              <a:buChar char="•"/>
            </a:pPr>
            <a:r>
              <a:rPr lang="en-US" altLang="zh-CN" dirty="0">
                <a:latin typeface="Calibri" panose="020F0502020204030204" pitchFamily="34" charset="0"/>
                <a:cs typeface="Calibri" panose="020F0502020204030204" pitchFamily="34" charset="0"/>
              </a:rPr>
              <a:t>Clearly this would be an interesting topic to many investors and entrepreneurs.</a:t>
            </a:r>
          </a:p>
          <a:p>
            <a:pPr lvl="1">
              <a:buFont typeface="Arial" panose="020B0604020202020204" pitchFamily="34" charset="0"/>
              <a:buChar char="•"/>
            </a:pPr>
            <a:endParaRPr lang="en-US" altLang="zh-CN" dirty="0">
              <a:latin typeface="Calibri" panose="020F0502020204030204" pitchFamily="34" charset="0"/>
              <a:cs typeface="Calibri" panose="020F0502020204030204" pitchFamily="34" charset="0"/>
            </a:endParaRPr>
          </a:p>
          <a:p>
            <a:pPr lvl="1">
              <a:buFont typeface="Arial" panose="020B0604020202020204" pitchFamily="34" charset="0"/>
              <a:buChar char="•"/>
            </a:pPr>
            <a:r>
              <a:rPr lang="en-US" altLang="zh-CN" dirty="0">
                <a:latin typeface="Calibri" panose="020F0502020204030204" pitchFamily="34" charset="0"/>
                <a:cs typeface="Calibri" panose="020F0502020204030204" pitchFamily="34" charset="0"/>
              </a:rPr>
              <a:t>In addition, such information would also be useful to the local government and decision markers, as it can help them with better future city design.</a:t>
            </a:r>
            <a:endParaRPr lang="zh-CN" altLang="zh-CN" dirty="0">
              <a:latin typeface="Calibri" panose="020F0502020204030204" pitchFamily="34" charset="0"/>
              <a:cs typeface="Calibri" panose="020F0502020204030204" pitchFamily="34" charset="0"/>
            </a:endParaRPr>
          </a:p>
          <a:p>
            <a:pPr>
              <a:buFont typeface="Arial" panose="020B0604020202020204" pitchFamily="34" charset="0"/>
              <a:buChar char="•"/>
            </a:pPr>
            <a:endParaRPr lang="zh-CN" alt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69208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AAF-6962-4395-91EA-F2D360AABEB3}"/>
              </a:ext>
            </a:extLst>
          </p:cNvPr>
          <p:cNvSpPr>
            <a:spLocks noGrp="1"/>
          </p:cNvSpPr>
          <p:nvPr>
            <p:ph type="title"/>
          </p:nvPr>
        </p:nvSpPr>
        <p:spPr/>
        <p:txBody>
          <a:bodyPr/>
          <a:lstStyle/>
          <a:p>
            <a:r>
              <a:rPr lang="en-US" altLang="zh-CN" dirty="0"/>
              <a:t>Data Sources </a:t>
            </a:r>
            <a:endParaRPr lang="zh-CN" altLang="en-US" dirty="0"/>
          </a:p>
        </p:txBody>
      </p:sp>
      <p:sp>
        <p:nvSpPr>
          <p:cNvPr id="3" name="Content Placeholder 2">
            <a:extLst>
              <a:ext uri="{FF2B5EF4-FFF2-40B4-BE49-F238E27FC236}">
                <a16:creationId xmlns:a16="http://schemas.microsoft.com/office/drawing/2014/main" id="{58D57ACF-0F2A-4DA0-B0BB-77B92595ED73}"/>
              </a:ext>
            </a:extLst>
          </p:cNvPr>
          <p:cNvSpPr>
            <a:spLocks noGrp="1"/>
          </p:cNvSpPr>
          <p:nvPr>
            <p:ph idx="1"/>
          </p:nvPr>
        </p:nvSpPr>
        <p:spPr>
          <a:xfrm>
            <a:off x="822960" y="2482120"/>
            <a:ext cx="3305556" cy="2820668"/>
          </a:xfrm>
        </p:spPr>
        <p:txBody>
          <a:bodyPr/>
          <a:lstStyle/>
          <a:p>
            <a:pPr marL="342900" indent="-342900">
              <a:buFont typeface="+mj-lt"/>
              <a:buAutoNum type="arabicPeriod"/>
            </a:pPr>
            <a:r>
              <a:rPr lang="en-US" altLang="zh-CN" dirty="0"/>
              <a:t>Venue data for New York City from Foursquare.com. </a:t>
            </a:r>
          </a:p>
          <a:p>
            <a:pPr marL="342900" indent="-342900">
              <a:buFont typeface="+mj-lt"/>
              <a:buAutoNum type="arabicPeriod"/>
            </a:pPr>
            <a:r>
              <a:rPr lang="en-US" altLang="zh-CN" dirty="0"/>
              <a:t>Venue categories definition data from Foursquare.com. </a:t>
            </a:r>
          </a:p>
          <a:p>
            <a:pPr marL="342900" indent="-342900">
              <a:buFont typeface="+mj-lt"/>
              <a:buAutoNum type="arabicPeriod"/>
            </a:pPr>
            <a:r>
              <a:rPr lang="en-US" altLang="zh-CN" dirty="0"/>
              <a:t>New York Neighborhoods Latitude and Longitude data from Class Lab - Segmenting and Clustering Neighborhoods in New York City. </a:t>
            </a:r>
            <a:endParaRPr lang="zh-CN" altLang="zh-CN" dirty="0"/>
          </a:p>
          <a:p>
            <a:endParaRPr lang="zh-CN" altLang="en-US" dirty="0"/>
          </a:p>
        </p:txBody>
      </p:sp>
      <p:pic>
        <p:nvPicPr>
          <p:cNvPr id="4" name="Picture 3">
            <a:extLst>
              <a:ext uri="{FF2B5EF4-FFF2-40B4-BE49-F238E27FC236}">
                <a16:creationId xmlns:a16="http://schemas.microsoft.com/office/drawing/2014/main" id="{C95083AF-748D-4085-AFD9-65304B633CE9}"/>
              </a:ext>
            </a:extLst>
          </p:cNvPr>
          <p:cNvPicPr/>
          <p:nvPr/>
        </p:nvPicPr>
        <p:blipFill>
          <a:blip r:embed="rId2"/>
          <a:stretch>
            <a:fillRect/>
          </a:stretch>
        </p:blipFill>
        <p:spPr>
          <a:xfrm>
            <a:off x="4258342" y="2482120"/>
            <a:ext cx="3955733" cy="2515553"/>
          </a:xfrm>
          <a:prstGeom prst="rect">
            <a:avLst/>
          </a:prstGeom>
        </p:spPr>
      </p:pic>
    </p:spTree>
    <p:extLst>
      <p:ext uri="{BB962C8B-B14F-4D97-AF65-F5344CB8AC3E}">
        <p14:creationId xmlns:p14="http://schemas.microsoft.com/office/powerpoint/2010/main" val="2616514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D0EDC-5245-44AF-957F-D86A0680AAE1}"/>
              </a:ext>
            </a:extLst>
          </p:cNvPr>
          <p:cNvSpPr>
            <a:spLocks noGrp="1"/>
          </p:cNvSpPr>
          <p:nvPr>
            <p:ph type="title"/>
          </p:nvPr>
        </p:nvSpPr>
        <p:spPr/>
        <p:txBody>
          <a:bodyPr/>
          <a:lstStyle/>
          <a:p>
            <a:r>
              <a:rPr lang="en-US" altLang="zh-CN" dirty="0"/>
              <a:t>Data Cleaning</a:t>
            </a:r>
            <a:endParaRPr lang="zh-CN" altLang="en-US" dirty="0"/>
          </a:p>
        </p:txBody>
      </p:sp>
      <p:sp>
        <p:nvSpPr>
          <p:cNvPr id="3" name="Content Placeholder 2">
            <a:extLst>
              <a:ext uri="{FF2B5EF4-FFF2-40B4-BE49-F238E27FC236}">
                <a16:creationId xmlns:a16="http://schemas.microsoft.com/office/drawing/2014/main" id="{979EAB4C-A1DC-45D6-B8A2-FD38C723EBF9}"/>
              </a:ext>
            </a:extLst>
          </p:cNvPr>
          <p:cNvSpPr>
            <a:spLocks noGrp="1"/>
          </p:cNvSpPr>
          <p:nvPr>
            <p:ph idx="1"/>
          </p:nvPr>
        </p:nvSpPr>
        <p:spPr>
          <a:xfrm>
            <a:off x="822960" y="2426208"/>
            <a:ext cx="3209544" cy="2950051"/>
          </a:xfrm>
        </p:spPr>
        <p:txBody>
          <a:bodyPr>
            <a:normAutofit lnSpcReduction="10000"/>
          </a:bodyPr>
          <a:lstStyle/>
          <a:p>
            <a:r>
              <a:rPr lang="en-US" altLang="zh-CN" sz="1350" dirty="0"/>
              <a:t>1. Merge the venue category table with original venue data table to retrieve the higher-level (level 1-3) venue information for each row of the original venue data.</a:t>
            </a:r>
          </a:p>
          <a:p>
            <a:pPr marL="0" indent="0">
              <a:buNone/>
            </a:pPr>
            <a:endParaRPr lang="en-US" altLang="zh-CN" sz="1350" dirty="0"/>
          </a:p>
          <a:p>
            <a:pPr marL="0" indent="0">
              <a:buNone/>
            </a:pPr>
            <a:endParaRPr lang="en-US" altLang="zh-CN" sz="1350" dirty="0"/>
          </a:p>
          <a:p>
            <a:r>
              <a:rPr lang="en-US" altLang="zh-CN" sz="1350" dirty="0"/>
              <a:t>2. Reformat the venue data for each neighborhood using one hot encoding, then aggregate the venue data within each of the neighborhood by taking average (the reformatting is performed on Level II)</a:t>
            </a:r>
            <a:endParaRPr lang="zh-CN" altLang="en-US" sz="1350" dirty="0"/>
          </a:p>
        </p:txBody>
      </p:sp>
      <p:pic>
        <p:nvPicPr>
          <p:cNvPr id="4" name="Picture 3">
            <a:extLst>
              <a:ext uri="{FF2B5EF4-FFF2-40B4-BE49-F238E27FC236}">
                <a16:creationId xmlns:a16="http://schemas.microsoft.com/office/drawing/2014/main" id="{59199685-22B2-4355-9EDA-4B81A691E9B8}"/>
              </a:ext>
            </a:extLst>
          </p:cNvPr>
          <p:cNvPicPr/>
          <p:nvPr/>
        </p:nvPicPr>
        <p:blipFill>
          <a:blip r:embed="rId2"/>
          <a:stretch>
            <a:fillRect/>
          </a:stretch>
        </p:blipFill>
        <p:spPr>
          <a:xfrm>
            <a:off x="4162044" y="2217030"/>
            <a:ext cx="4433316" cy="1605162"/>
          </a:xfrm>
          <a:prstGeom prst="rect">
            <a:avLst/>
          </a:prstGeom>
        </p:spPr>
      </p:pic>
      <p:pic>
        <p:nvPicPr>
          <p:cNvPr id="5" name="Picture 4">
            <a:extLst>
              <a:ext uri="{FF2B5EF4-FFF2-40B4-BE49-F238E27FC236}">
                <a16:creationId xmlns:a16="http://schemas.microsoft.com/office/drawing/2014/main" id="{EB3BC021-2969-427B-BD8B-2A45FEC6E2D4}"/>
              </a:ext>
            </a:extLst>
          </p:cNvPr>
          <p:cNvPicPr/>
          <p:nvPr/>
        </p:nvPicPr>
        <p:blipFill>
          <a:blip r:embed="rId3"/>
          <a:stretch>
            <a:fillRect/>
          </a:stretch>
        </p:blipFill>
        <p:spPr>
          <a:xfrm>
            <a:off x="4162044" y="3925503"/>
            <a:ext cx="4433316" cy="1450756"/>
          </a:xfrm>
          <a:prstGeom prst="rect">
            <a:avLst/>
          </a:prstGeom>
        </p:spPr>
      </p:pic>
    </p:spTree>
    <p:extLst>
      <p:ext uri="{BB962C8B-B14F-4D97-AF65-F5344CB8AC3E}">
        <p14:creationId xmlns:p14="http://schemas.microsoft.com/office/powerpoint/2010/main" val="2942688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53D1D-188D-4ECE-941E-3D551FB82C7C}"/>
              </a:ext>
            </a:extLst>
          </p:cNvPr>
          <p:cNvSpPr>
            <a:spLocks noGrp="1"/>
          </p:cNvSpPr>
          <p:nvPr>
            <p:ph type="title"/>
          </p:nvPr>
        </p:nvSpPr>
        <p:spPr/>
        <p:txBody>
          <a:bodyPr/>
          <a:lstStyle/>
          <a:p>
            <a:r>
              <a:rPr lang="en-US" altLang="zh-CN" dirty="0"/>
              <a:t>Most Popular Venue in Allerton</a:t>
            </a:r>
            <a:endParaRPr lang="zh-CN" altLang="en-US" dirty="0"/>
          </a:p>
        </p:txBody>
      </p:sp>
      <p:sp>
        <p:nvSpPr>
          <p:cNvPr id="3" name="Content Placeholder 2">
            <a:extLst>
              <a:ext uri="{FF2B5EF4-FFF2-40B4-BE49-F238E27FC236}">
                <a16:creationId xmlns:a16="http://schemas.microsoft.com/office/drawing/2014/main" id="{D28B924A-3665-4F92-A074-B9F65AB94738}"/>
              </a:ext>
            </a:extLst>
          </p:cNvPr>
          <p:cNvSpPr>
            <a:spLocks noGrp="1"/>
          </p:cNvSpPr>
          <p:nvPr>
            <p:ph idx="1"/>
          </p:nvPr>
        </p:nvSpPr>
        <p:spPr>
          <a:xfrm>
            <a:off x="822960" y="2217930"/>
            <a:ext cx="7543800" cy="3760891"/>
          </a:xfrm>
        </p:spPr>
        <p:txBody>
          <a:bodyPr/>
          <a:lstStyle/>
          <a:p>
            <a:pPr lvl="1"/>
            <a:r>
              <a:rPr lang="en-US" altLang="zh-CN" dirty="0"/>
              <a:t>We will take Allerton as an example in our study.</a:t>
            </a:r>
          </a:p>
          <a:p>
            <a:pPr lvl="1"/>
            <a:r>
              <a:rPr lang="en-US" altLang="zh-CN" dirty="0"/>
              <a:t>The most popular venue in Allerton is Pizza Place</a:t>
            </a:r>
          </a:p>
          <a:p>
            <a:pPr lvl="1"/>
            <a:r>
              <a:rPr lang="en-US" altLang="zh-CN" dirty="0"/>
              <a:t>But that does not mean the opening a pizza place is the best choice for new business in Allerton as there might be already too many pizza places in Allerton.</a:t>
            </a:r>
            <a:endParaRPr lang="zh-CN" altLang="en-US" dirty="0"/>
          </a:p>
        </p:txBody>
      </p:sp>
      <p:pic>
        <p:nvPicPr>
          <p:cNvPr id="11" name="Picture 10">
            <a:extLst>
              <a:ext uri="{FF2B5EF4-FFF2-40B4-BE49-F238E27FC236}">
                <a16:creationId xmlns:a16="http://schemas.microsoft.com/office/drawing/2014/main" id="{8ECCFB73-BC35-4FD6-AFC8-632CE67618FD}"/>
              </a:ext>
            </a:extLst>
          </p:cNvPr>
          <p:cNvPicPr/>
          <p:nvPr/>
        </p:nvPicPr>
        <p:blipFill>
          <a:blip r:embed="rId2"/>
          <a:stretch>
            <a:fillRect/>
          </a:stretch>
        </p:blipFill>
        <p:spPr>
          <a:xfrm>
            <a:off x="1388491" y="3511846"/>
            <a:ext cx="5647690" cy="2223135"/>
          </a:xfrm>
          <a:prstGeom prst="rect">
            <a:avLst/>
          </a:prstGeom>
        </p:spPr>
      </p:pic>
    </p:spTree>
    <p:extLst>
      <p:ext uri="{BB962C8B-B14F-4D97-AF65-F5344CB8AC3E}">
        <p14:creationId xmlns:p14="http://schemas.microsoft.com/office/powerpoint/2010/main" val="363880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F514B-1608-421A-881F-895F3AFAADBF}"/>
              </a:ext>
            </a:extLst>
          </p:cNvPr>
          <p:cNvSpPr>
            <a:spLocks noGrp="1"/>
          </p:cNvSpPr>
          <p:nvPr>
            <p:ph type="title"/>
          </p:nvPr>
        </p:nvSpPr>
        <p:spPr/>
        <p:txBody>
          <a:bodyPr/>
          <a:lstStyle/>
          <a:p>
            <a:r>
              <a:rPr lang="en-US" altLang="zh-CN" dirty="0"/>
              <a:t>Comparing with Other Similar Neighborhoods - Clustering</a:t>
            </a:r>
            <a:endParaRPr lang="zh-CN" altLang="en-US" dirty="0"/>
          </a:p>
        </p:txBody>
      </p:sp>
      <p:sp>
        <p:nvSpPr>
          <p:cNvPr id="3" name="Content Placeholder 2">
            <a:extLst>
              <a:ext uri="{FF2B5EF4-FFF2-40B4-BE49-F238E27FC236}">
                <a16:creationId xmlns:a16="http://schemas.microsoft.com/office/drawing/2014/main" id="{307D6818-6EE6-4294-BF4E-4DBAA7B338E0}"/>
              </a:ext>
            </a:extLst>
          </p:cNvPr>
          <p:cNvSpPr>
            <a:spLocks noGrp="1"/>
          </p:cNvSpPr>
          <p:nvPr>
            <p:ph idx="1"/>
          </p:nvPr>
        </p:nvSpPr>
        <p:spPr>
          <a:xfrm>
            <a:off x="822960" y="2340863"/>
            <a:ext cx="3273552" cy="3760891"/>
          </a:xfrm>
        </p:spPr>
        <p:txBody>
          <a:bodyPr/>
          <a:lstStyle/>
          <a:p>
            <a:pPr marL="342900" indent="-342900">
              <a:buFont typeface="+mj-lt"/>
              <a:buAutoNum type="arabicPeriod"/>
            </a:pPr>
            <a:r>
              <a:rPr lang="en-US" altLang="zh-CN" dirty="0"/>
              <a:t>To perform a more comprehensive analysis, let’s take a look at other neighborhoods that are similar to Allerton so we would have more data to analyze.</a:t>
            </a:r>
          </a:p>
          <a:p>
            <a:pPr marL="342900" indent="-342900">
              <a:buFont typeface="+mj-lt"/>
              <a:buAutoNum type="arabicPeriod"/>
            </a:pPr>
            <a:r>
              <a:rPr lang="en-US" altLang="zh-CN" dirty="0"/>
              <a:t>In order to find the other neighborhoods that are similar to Allerton, we will perform an unsupervised clustering analysis using the K-Means algorithm. </a:t>
            </a:r>
          </a:p>
          <a:p>
            <a:pPr marL="342900" indent="-342900">
              <a:buFont typeface="+mj-lt"/>
              <a:buAutoNum type="arabicPeriod"/>
            </a:pPr>
            <a:r>
              <a:rPr lang="en-US" altLang="zh-CN" dirty="0"/>
              <a:t>We will start with K = 20</a:t>
            </a:r>
            <a:endParaRPr lang="zh-CN" altLang="en-US" dirty="0"/>
          </a:p>
        </p:txBody>
      </p:sp>
      <p:pic>
        <p:nvPicPr>
          <p:cNvPr id="4" name="Picture 3">
            <a:extLst>
              <a:ext uri="{FF2B5EF4-FFF2-40B4-BE49-F238E27FC236}">
                <a16:creationId xmlns:a16="http://schemas.microsoft.com/office/drawing/2014/main" id="{25D4BB41-F047-4A8C-8222-63EC54ADBB3A}"/>
              </a:ext>
            </a:extLst>
          </p:cNvPr>
          <p:cNvPicPr/>
          <p:nvPr/>
        </p:nvPicPr>
        <p:blipFill>
          <a:blip r:embed="rId2"/>
          <a:stretch>
            <a:fillRect/>
          </a:stretch>
        </p:blipFill>
        <p:spPr>
          <a:xfrm>
            <a:off x="4218431" y="2487167"/>
            <a:ext cx="4289171" cy="2884805"/>
          </a:xfrm>
          <a:prstGeom prst="rect">
            <a:avLst/>
          </a:prstGeom>
        </p:spPr>
      </p:pic>
    </p:spTree>
    <p:extLst>
      <p:ext uri="{BB962C8B-B14F-4D97-AF65-F5344CB8AC3E}">
        <p14:creationId xmlns:p14="http://schemas.microsoft.com/office/powerpoint/2010/main" val="2919352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C93F0-B9F5-4CA8-B655-71F6C5DE03EB}"/>
              </a:ext>
            </a:extLst>
          </p:cNvPr>
          <p:cNvSpPr>
            <a:spLocks noGrp="1"/>
          </p:cNvSpPr>
          <p:nvPr>
            <p:ph type="title"/>
          </p:nvPr>
        </p:nvSpPr>
        <p:spPr/>
        <p:txBody>
          <a:bodyPr>
            <a:normAutofit/>
          </a:bodyPr>
          <a:lstStyle/>
          <a:p>
            <a:r>
              <a:rPr lang="en-US" altLang="zh-CN" dirty="0"/>
              <a:t>Most Popular Venue in the Entire Cluster that Allerton Belongs to</a:t>
            </a:r>
            <a:endParaRPr lang="zh-CN" altLang="en-US" dirty="0"/>
          </a:p>
        </p:txBody>
      </p:sp>
      <p:sp>
        <p:nvSpPr>
          <p:cNvPr id="3" name="Content Placeholder 2">
            <a:extLst>
              <a:ext uri="{FF2B5EF4-FFF2-40B4-BE49-F238E27FC236}">
                <a16:creationId xmlns:a16="http://schemas.microsoft.com/office/drawing/2014/main" id="{6C5DA6F2-D145-4541-A5A2-1F7C929A4D15}"/>
              </a:ext>
            </a:extLst>
          </p:cNvPr>
          <p:cNvSpPr>
            <a:spLocks noGrp="1"/>
          </p:cNvSpPr>
          <p:nvPr>
            <p:ph idx="1"/>
          </p:nvPr>
        </p:nvSpPr>
        <p:spPr>
          <a:xfrm>
            <a:off x="822960" y="2437386"/>
            <a:ext cx="3151632" cy="3760891"/>
          </a:xfrm>
        </p:spPr>
        <p:txBody>
          <a:bodyPr/>
          <a:lstStyle/>
          <a:p>
            <a:pPr marL="342900" indent="-342900">
              <a:buFont typeface="+mj-lt"/>
              <a:buAutoNum type="arabicPeriod"/>
            </a:pPr>
            <a:r>
              <a:rPr lang="en-US" altLang="zh-CN" dirty="0"/>
              <a:t>There are 60 neighborhoods that are grouped into the same cluster as Allerton.</a:t>
            </a:r>
          </a:p>
          <a:p>
            <a:pPr marL="342900" indent="-342900">
              <a:buFont typeface="+mj-lt"/>
              <a:buAutoNum type="arabicPeriod"/>
            </a:pPr>
            <a:endParaRPr lang="zh-CN" altLang="zh-CN" dirty="0"/>
          </a:p>
          <a:p>
            <a:pPr marL="342900" indent="-342900">
              <a:buFont typeface="+mj-lt"/>
              <a:buAutoNum type="arabicPeriod"/>
            </a:pPr>
            <a:r>
              <a:rPr lang="en-US" altLang="zh-CN" dirty="0"/>
              <a:t>Pizza place is indeed the most popular venue category with in the neighborhoods that are similar to Allerton, followed by Asian Restaurant.</a:t>
            </a:r>
            <a:endParaRPr lang="zh-CN" altLang="en-US" dirty="0"/>
          </a:p>
        </p:txBody>
      </p:sp>
      <p:pic>
        <p:nvPicPr>
          <p:cNvPr id="4" name="Picture 3">
            <a:extLst>
              <a:ext uri="{FF2B5EF4-FFF2-40B4-BE49-F238E27FC236}">
                <a16:creationId xmlns:a16="http://schemas.microsoft.com/office/drawing/2014/main" id="{212E4B30-D17F-4AC8-8F5E-E7642ED953B3}"/>
              </a:ext>
            </a:extLst>
          </p:cNvPr>
          <p:cNvPicPr/>
          <p:nvPr/>
        </p:nvPicPr>
        <p:blipFill>
          <a:blip r:embed="rId2"/>
          <a:stretch>
            <a:fillRect/>
          </a:stretch>
        </p:blipFill>
        <p:spPr>
          <a:xfrm>
            <a:off x="4261103" y="2120393"/>
            <a:ext cx="4348607" cy="3441063"/>
          </a:xfrm>
          <a:prstGeom prst="rect">
            <a:avLst/>
          </a:prstGeom>
        </p:spPr>
      </p:pic>
    </p:spTree>
    <p:extLst>
      <p:ext uri="{BB962C8B-B14F-4D97-AF65-F5344CB8AC3E}">
        <p14:creationId xmlns:p14="http://schemas.microsoft.com/office/powerpoint/2010/main" val="4312091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ECF9B-BBF1-46B6-9BBF-880357E04C75}"/>
              </a:ext>
            </a:extLst>
          </p:cNvPr>
          <p:cNvSpPr>
            <a:spLocks noGrp="1"/>
          </p:cNvSpPr>
          <p:nvPr>
            <p:ph type="title"/>
          </p:nvPr>
        </p:nvSpPr>
        <p:spPr/>
        <p:txBody>
          <a:bodyPr>
            <a:normAutofit fontScale="90000"/>
          </a:bodyPr>
          <a:lstStyle/>
          <a:p>
            <a:r>
              <a:rPr lang="en-US" altLang="zh-CN" dirty="0"/>
              <a:t>The Business that Allerton Needs the Most: sensitivity test on each venue</a:t>
            </a:r>
            <a:endParaRPr lang="zh-CN" altLang="en-US" dirty="0"/>
          </a:p>
        </p:txBody>
      </p:sp>
      <p:sp>
        <p:nvSpPr>
          <p:cNvPr id="3" name="Content Placeholder 2">
            <a:extLst>
              <a:ext uri="{FF2B5EF4-FFF2-40B4-BE49-F238E27FC236}">
                <a16:creationId xmlns:a16="http://schemas.microsoft.com/office/drawing/2014/main" id="{74B5E24A-FD87-462C-B0FD-4B7C3357EC7B}"/>
              </a:ext>
            </a:extLst>
          </p:cNvPr>
          <p:cNvSpPr>
            <a:spLocks noGrp="1"/>
          </p:cNvSpPr>
          <p:nvPr>
            <p:ph idx="1"/>
          </p:nvPr>
        </p:nvSpPr>
        <p:spPr>
          <a:xfrm>
            <a:off x="800100" y="2108202"/>
            <a:ext cx="7543800" cy="3760891"/>
          </a:xfrm>
        </p:spPr>
        <p:txBody>
          <a:bodyPr/>
          <a:lstStyle/>
          <a:p>
            <a:pPr lvl="1">
              <a:buFont typeface="Arial" panose="020B0604020202020204" pitchFamily="34" charset="0"/>
              <a:buChar char="•"/>
            </a:pPr>
            <a:r>
              <a:rPr lang="en-US" altLang="zh-CN" dirty="0"/>
              <a:t>Let’s view the problem in a different way: what new business/venues does Allerton need the most?</a:t>
            </a:r>
          </a:p>
          <a:p>
            <a:pPr lvl="1">
              <a:buFont typeface="Arial" panose="020B0604020202020204" pitchFamily="34" charset="0"/>
              <a:buChar char="•"/>
            </a:pPr>
            <a:r>
              <a:rPr lang="en-US" altLang="zh-CN" dirty="0"/>
              <a:t>We can solve this problem using the intra-cluster similarity of the cluster and Allerton belongs to. </a:t>
            </a:r>
          </a:p>
          <a:p>
            <a:pPr lvl="1">
              <a:buFont typeface="Arial" panose="020B0604020202020204" pitchFamily="34" charset="0"/>
              <a:buChar char="•"/>
            </a:pPr>
            <a:r>
              <a:rPr lang="en-US" altLang="zh-CN" dirty="0"/>
              <a:t>We will perform a sensitivity analysis on each of the venue category in Allerton by a positive shock of +1 (assuming we will start a venue). </a:t>
            </a:r>
            <a:endParaRPr lang="zh-CN" altLang="zh-CN" dirty="0"/>
          </a:p>
          <a:p>
            <a:pPr marL="699516" lvl="2" indent="-342900">
              <a:buFont typeface="Arial" panose="020B0604020202020204" pitchFamily="34" charset="0"/>
              <a:buChar char="•"/>
            </a:pPr>
            <a:r>
              <a:rPr lang="en-US" altLang="zh-CN" sz="1000" dirty="0"/>
              <a:t>For example, for the sensitivity on American restaurants, we will just add one more American restaurant to the count of American restaurants. That will slightly change the distribution of the venue categories in Allerton. </a:t>
            </a:r>
            <a:endParaRPr lang="zh-CN" altLang="zh-CN" sz="1000" dirty="0"/>
          </a:p>
          <a:p>
            <a:pPr marL="342900" indent="-342900">
              <a:buFont typeface="+mj-lt"/>
              <a:buAutoNum type="arabicPeriod"/>
            </a:pPr>
            <a:endParaRPr lang="en-US" altLang="zh-CN" dirty="0"/>
          </a:p>
        </p:txBody>
      </p:sp>
      <p:pic>
        <p:nvPicPr>
          <p:cNvPr id="5" name="Picture 4">
            <a:extLst>
              <a:ext uri="{FF2B5EF4-FFF2-40B4-BE49-F238E27FC236}">
                <a16:creationId xmlns:a16="http://schemas.microsoft.com/office/drawing/2014/main" id="{E045CEF4-59E7-4795-9AE2-6BF7D72538DD}"/>
              </a:ext>
            </a:extLst>
          </p:cNvPr>
          <p:cNvPicPr/>
          <p:nvPr/>
        </p:nvPicPr>
        <p:blipFill>
          <a:blip r:embed="rId2"/>
          <a:stretch>
            <a:fillRect/>
          </a:stretch>
        </p:blipFill>
        <p:spPr>
          <a:xfrm>
            <a:off x="5396104" y="4138994"/>
            <a:ext cx="2621280" cy="1428766"/>
          </a:xfrm>
          <a:prstGeom prst="rect">
            <a:avLst/>
          </a:prstGeom>
        </p:spPr>
      </p:pic>
      <p:pic>
        <p:nvPicPr>
          <p:cNvPr id="7" name="Picture 6">
            <a:extLst>
              <a:ext uri="{FF2B5EF4-FFF2-40B4-BE49-F238E27FC236}">
                <a16:creationId xmlns:a16="http://schemas.microsoft.com/office/drawing/2014/main" id="{92DA430E-8234-4B0A-A523-646928197BFC}"/>
              </a:ext>
            </a:extLst>
          </p:cNvPr>
          <p:cNvPicPr>
            <a:picLocks noChangeAspect="1"/>
          </p:cNvPicPr>
          <p:nvPr/>
        </p:nvPicPr>
        <p:blipFill>
          <a:blip r:embed="rId3"/>
          <a:stretch>
            <a:fillRect/>
          </a:stretch>
        </p:blipFill>
        <p:spPr>
          <a:xfrm>
            <a:off x="1005841" y="4138994"/>
            <a:ext cx="2951607" cy="1428766"/>
          </a:xfrm>
          <a:prstGeom prst="rect">
            <a:avLst/>
          </a:prstGeom>
        </p:spPr>
      </p:pic>
      <p:sp>
        <p:nvSpPr>
          <p:cNvPr id="8" name="Arrow: Right 7">
            <a:extLst>
              <a:ext uri="{FF2B5EF4-FFF2-40B4-BE49-F238E27FC236}">
                <a16:creationId xmlns:a16="http://schemas.microsoft.com/office/drawing/2014/main" id="{0D60F0BC-AE81-423E-8745-669ECACF2597}"/>
              </a:ext>
            </a:extLst>
          </p:cNvPr>
          <p:cNvSpPr/>
          <p:nvPr/>
        </p:nvSpPr>
        <p:spPr>
          <a:xfrm>
            <a:off x="3875152" y="4584478"/>
            <a:ext cx="1280160" cy="5181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8">
            <a:extLst>
              <a:ext uri="{FF2B5EF4-FFF2-40B4-BE49-F238E27FC236}">
                <a16:creationId xmlns:a16="http://schemas.microsoft.com/office/drawing/2014/main" id="{A2178671-1470-4563-81F6-9D87A402EF59}"/>
              </a:ext>
            </a:extLst>
          </p:cNvPr>
          <p:cNvSpPr/>
          <p:nvPr/>
        </p:nvSpPr>
        <p:spPr>
          <a:xfrm>
            <a:off x="3559652" y="3968252"/>
            <a:ext cx="1911161" cy="507831"/>
          </a:xfrm>
          <a:prstGeom prst="rect">
            <a:avLst/>
          </a:prstGeom>
        </p:spPr>
        <p:txBody>
          <a:bodyPr wrap="square">
            <a:spAutoFit/>
          </a:bodyPr>
          <a:lstStyle/>
          <a:p>
            <a:pPr algn="ctr"/>
            <a:r>
              <a:rPr lang="en-US" altLang="zh-CN" sz="900" dirty="0"/>
              <a:t>Shock the venue “American Restaurants” by adding one more American restaurant to Allerton </a:t>
            </a:r>
            <a:endParaRPr lang="zh-CN" altLang="en-US" sz="900" dirty="0"/>
          </a:p>
        </p:txBody>
      </p:sp>
      <p:sp>
        <p:nvSpPr>
          <p:cNvPr id="10" name="Rectangle 9">
            <a:extLst>
              <a:ext uri="{FF2B5EF4-FFF2-40B4-BE49-F238E27FC236}">
                <a16:creationId xmlns:a16="http://schemas.microsoft.com/office/drawing/2014/main" id="{1ECD2F9C-3BBA-4EB4-AA2B-D170CBCC49CF}"/>
              </a:ext>
            </a:extLst>
          </p:cNvPr>
          <p:cNvSpPr/>
          <p:nvPr/>
        </p:nvSpPr>
        <p:spPr>
          <a:xfrm>
            <a:off x="1005841" y="3707176"/>
            <a:ext cx="2688557" cy="276999"/>
          </a:xfrm>
          <a:prstGeom prst="rect">
            <a:avLst/>
          </a:prstGeom>
        </p:spPr>
        <p:txBody>
          <a:bodyPr wrap="none">
            <a:spAutoFit/>
          </a:bodyPr>
          <a:lstStyle/>
          <a:p>
            <a:r>
              <a:rPr lang="en-US" altLang="zh-CN" sz="1200" dirty="0">
                <a:latin typeface="Times New Roman" panose="02020603050405020304" pitchFamily="18" charset="0"/>
                <a:ea typeface="等线" panose="02010600030101010101" pitchFamily="2" charset="-122"/>
              </a:rPr>
              <a:t>Original distribution of venue categories</a:t>
            </a:r>
            <a:endParaRPr lang="zh-CN" altLang="en-US" sz="1200" dirty="0"/>
          </a:p>
        </p:txBody>
      </p:sp>
      <p:sp>
        <p:nvSpPr>
          <p:cNvPr id="11" name="Rectangle 10">
            <a:extLst>
              <a:ext uri="{FF2B5EF4-FFF2-40B4-BE49-F238E27FC236}">
                <a16:creationId xmlns:a16="http://schemas.microsoft.com/office/drawing/2014/main" id="{5D0D6CA1-F1F9-4B43-BBEF-2D3C0A6CCA56}"/>
              </a:ext>
            </a:extLst>
          </p:cNvPr>
          <p:cNvSpPr/>
          <p:nvPr/>
        </p:nvSpPr>
        <p:spPr>
          <a:xfrm>
            <a:off x="5405772" y="3707176"/>
            <a:ext cx="2848857" cy="276999"/>
          </a:xfrm>
          <a:prstGeom prst="rect">
            <a:avLst/>
          </a:prstGeom>
        </p:spPr>
        <p:txBody>
          <a:bodyPr wrap="none">
            <a:spAutoFit/>
          </a:bodyPr>
          <a:lstStyle/>
          <a:p>
            <a:r>
              <a:rPr lang="en-US" altLang="zh-CN" sz="1200" dirty="0">
                <a:latin typeface="Times New Roman" panose="02020603050405020304" pitchFamily="18" charset="0"/>
                <a:ea typeface="等线" panose="02010600030101010101" pitchFamily="2" charset="-122"/>
              </a:rPr>
              <a:t>Post-shock distribution of venue categories</a:t>
            </a:r>
            <a:endParaRPr lang="zh-CN" altLang="en-US" sz="1200" dirty="0"/>
          </a:p>
        </p:txBody>
      </p:sp>
    </p:spTree>
    <p:extLst>
      <p:ext uri="{BB962C8B-B14F-4D97-AF65-F5344CB8AC3E}">
        <p14:creationId xmlns:p14="http://schemas.microsoft.com/office/powerpoint/2010/main" val="24055637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486E0-81C8-4194-9CA7-7F22D5359C7A}"/>
              </a:ext>
            </a:extLst>
          </p:cNvPr>
          <p:cNvSpPr>
            <a:spLocks noGrp="1"/>
          </p:cNvSpPr>
          <p:nvPr>
            <p:ph type="title"/>
          </p:nvPr>
        </p:nvSpPr>
        <p:spPr/>
        <p:txBody>
          <a:bodyPr/>
          <a:lstStyle/>
          <a:p>
            <a:r>
              <a:rPr lang="en-US" altLang="zh-CN" dirty="0"/>
              <a:t>The Business that Allerton Needs the Most: intra-cluster similarities</a:t>
            </a:r>
            <a:endParaRPr lang="zh-CN" altLang="en-US" dirty="0"/>
          </a:p>
        </p:txBody>
      </p:sp>
      <p:sp>
        <p:nvSpPr>
          <p:cNvPr id="3" name="Content Placeholder 2">
            <a:extLst>
              <a:ext uri="{FF2B5EF4-FFF2-40B4-BE49-F238E27FC236}">
                <a16:creationId xmlns:a16="http://schemas.microsoft.com/office/drawing/2014/main" id="{FD9C270E-81D9-4945-8B51-D10CBF8656A1}"/>
              </a:ext>
            </a:extLst>
          </p:cNvPr>
          <p:cNvSpPr>
            <a:spLocks noGrp="1"/>
          </p:cNvSpPr>
          <p:nvPr>
            <p:ph idx="1"/>
          </p:nvPr>
        </p:nvSpPr>
        <p:spPr>
          <a:xfrm>
            <a:off x="591312" y="2266698"/>
            <a:ext cx="2806573" cy="3760891"/>
          </a:xfrm>
        </p:spPr>
        <p:txBody>
          <a:bodyPr>
            <a:normAutofit/>
          </a:bodyPr>
          <a:lstStyle/>
          <a:p>
            <a:pPr lvl="1">
              <a:buFont typeface="Arial" panose="020B0604020202020204" pitchFamily="34" charset="0"/>
              <a:buChar char="•"/>
            </a:pPr>
            <a:r>
              <a:rPr lang="en-US" altLang="zh-CN" sz="1200" dirty="0"/>
              <a:t>For each shock. an increment in the intra-cluster similarity means that by starting a new business in that venue, Allerton is getting more similar to other neighborhoods in the same cluster, which means that venue is what Allerton needs.</a:t>
            </a:r>
            <a:endParaRPr lang="zh-CN" altLang="zh-CN" sz="1200" dirty="0"/>
          </a:p>
          <a:p>
            <a:pPr lvl="1">
              <a:buFont typeface="Arial" panose="020B0604020202020204" pitchFamily="34" charset="0"/>
              <a:buChar char="•"/>
            </a:pPr>
            <a:r>
              <a:rPr lang="en-US" altLang="zh-CN" sz="1200" dirty="0"/>
              <a:t>We will repeat the above shocking-testing process on all of the venue categories, and the one result in the largest increment of intra-cluster similarity is the venue category that Allerton needs the most.</a:t>
            </a:r>
            <a:endParaRPr lang="zh-CN" altLang="zh-CN" sz="1200" dirty="0"/>
          </a:p>
          <a:p>
            <a:pPr lvl="1">
              <a:buFont typeface="Arial" panose="020B0604020202020204" pitchFamily="34" charset="0"/>
              <a:buChar char="•"/>
            </a:pPr>
            <a:r>
              <a:rPr lang="en-US" altLang="zh-CN" sz="1200" dirty="0"/>
              <a:t>We will calculate the intra-cluster similarity using the distance matrix. Note that they are inversely correlated: higher distance means lower similarity. </a:t>
            </a:r>
            <a:endParaRPr lang="zh-CN" altLang="zh-CN" sz="1200" dirty="0"/>
          </a:p>
          <a:p>
            <a:endParaRPr lang="zh-CN" altLang="en-US" sz="1400" dirty="0"/>
          </a:p>
        </p:txBody>
      </p:sp>
      <p:pic>
        <p:nvPicPr>
          <p:cNvPr id="4" name="Picture 3">
            <a:extLst>
              <a:ext uri="{FF2B5EF4-FFF2-40B4-BE49-F238E27FC236}">
                <a16:creationId xmlns:a16="http://schemas.microsoft.com/office/drawing/2014/main" id="{A178F1F7-C41E-4600-94A7-04C808534925}"/>
              </a:ext>
            </a:extLst>
          </p:cNvPr>
          <p:cNvPicPr/>
          <p:nvPr/>
        </p:nvPicPr>
        <p:blipFill>
          <a:blip r:embed="rId2"/>
          <a:stretch>
            <a:fillRect/>
          </a:stretch>
        </p:blipFill>
        <p:spPr>
          <a:xfrm>
            <a:off x="3617341" y="2325370"/>
            <a:ext cx="5274310" cy="3182620"/>
          </a:xfrm>
          <a:prstGeom prst="rect">
            <a:avLst/>
          </a:prstGeom>
        </p:spPr>
      </p:pic>
    </p:spTree>
    <p:extLst>
      <p:ext uri="{BB962C8B-B14F-4D97-AF65-F5344CB8AC3E}">
        <p14:creationId xmlns:p14="http://schemas.microsoft.com/office/powerpoint/2010/main" val="239373427"/>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0646C36-D994-4DBD-9A53-9B2DFD8D720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47854D2-C2B1-4273-BEE8-C059778BC500}">
  <ds:schemaRefs>
    <ds:schemaRef ds:uri="http://schemas.microsoft.com/sharepoint/v3/contenttype/forms"/>
  </ds:schemaRefs>
</ds:datastoreItem>
</file>

<file path=customXml/itemProps3.xml><?xml version="1.0" encoding="utf-8"?>
<ds:datastoreItem xmlns:ds="http://schemas.openxmlformats.org/officeDocument/2006/customXml" ds:itemID="{A2A4E875-040F-4F4E-A5A7-1188084B7F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{92916CBB-7DBA-41C3-8791-6E39362B3A21}tf56160789_wac</Template>
  <TotalTime>0</TotalTime>
  <Words>984</Words>
  <Application>Microsoft Office PowerPoint</Application>
  <PresentationFormat>On-screen Show (4:3)</PresentationFormat>
  <Paragraphs>72</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等线</vt:lpstr>
      <vt:lpstr>Arial</vt:lpstr>
      <vt:lpstr>Bookman Old Style</vt:lpstr>
      <vt:lpstr>Calibri</vt:lpstr>
      <vt:lpstr>Cambria Math</vt:lpstr>
      <vt:lpstr>Franklin Gothic Book</vt:lpstr>
      <vt:lpstr>Times New Roman</vt:lpstr>
      <vt:lpstr>1_RetrospectVTI</vt:lpstr>
      <vt:lpstr>Estimating the Best New Venue</vt:lpstr>
      <vt:lpstr>A million dollar question:  What is the best new business to start?</vt:lpstr>
      <vt:lpstr>Data Sources </vt:lpstr>
      <vt:lpstr>Data Cleaning</vt:lpstr>
      <vt:lpstr>Most Popular Venue in Allerton</vt:lpstr>
      <vt:lpstr>Comparing with Other Similar Neighborhoods - Clustering</vt:lpstr>
      <vt:lpstr>Most Popular Venue in the Entire Cluster that Allerton Belongs to</vt:lpstr>
      <vt:lpstr>The Business that Allerton Needs the Most: sensitivity test on each venue</vt:lpstr>
      <vt:lpstr>The Business that Allerton Needs the Most: intra-cluster similarities</vt:lpstr>
      <vt:lpstr>Different choices of K in K Means</vt:lpstr>
      <vt:lpstr>The Best Business Estimated by K Means with Different K (K = 5 to 40)</vt:lpstr>
      <vt:lpstr>The Best Business Estimated by K Means with Different K (K = 5 to 40) Cont.</vt:lpstr>
      <vt:lpstr>Final Scores</vt:lpstr>
      <vt:lpstr>Results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2020-07-09T15:49:45Z</dcterms:created>
  <dcterms:modified xsi:type="dcterms:W3CDTF">2020-07-09T17:00:12Z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